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60" r:id="rId2"/>
  </p:sldMasterIdLst>
  <p:notesMasterIdLst>
    <p:notesMasterId r:id="rId103"/>
  </p:notesMasterIdLst>
  <p:sldIdLst>
    <p:sldId id="256" r:id="rId3"/>
    <p:sldId id="310" r:id="rId4"/>
    <p:sldId id="312" r:id="rId5"/>
    <p:sldId id="260" r:id="rId6"/>
    <p:sldId id="363" r:id="rId7"/>
    <p:sldId id="269" r:id="rId8"/>
    <p:sldId id="259" r:id="rId9"/>
    <p:sldId id="271" r:id="rId10"/>
    <p:sldId id="307" r:id="rId11"/>
    <p:sldId id="273" r:id="rId12"/>
    <p:sldId id="311" r:id="rId13"/>
    <p:sldId id="275" r:id="rId14"/>
    <p:sldId id="285" r:id="rId15"/>
    <p:sldId id="299" r:id="rId16"/>
    <p:sldId id="300" r:id="rId17"/>
    <p:sldId id="301" r:id="rId18"/>
    <p:sldId id="276" r:id="rId19"/>
    <p:sldId id="302" r:id="rId20"/>
    <p:sldId id="283" r:id="rId21"/>
    <p:sldId id="270" r:id="rId22"/>
    <p:sldId id="287" r:id="rId23"/>
    <p:sldId id="288" r:id="rId24"/>
    <p:sldId id="289" r:id="rId25"/>
    <p:sldId id="290" r:id="rId26"/>
    <p:sldId id="291" r:id="rId27"/>
    <p:sldId id="292" r:id="rId28"/>
    <p:sldId id="293" r:id="rId29"/>
    <p:sldId id="257" r:id="rId30"/>
    <p:sldId id="303" r:id="rId31"/>
    <p:sldId id="309" r:id="rId32"/>
    <p:sldId id="286" r:id="rId33"/>
    <p:sldId id="278" r:id="rId34"/>
    <p:sldId id="265" r:id="rId35"/>
    <p:sldId id="279" r:id="rId36"/>
    <p:sldId id="281" r:id="rId37"/>
    <p:sldId id="294" r:id="rId38"/>
    <p:sldId id="295" r:id="rId39"/>
    <p:sldId id="296" r:id="rId40"/>
    <p:sldId id="297" r:id="rId41"/>
    <p:sldId id="298" r:id="rId42"/>
    <p:sldId id="308" r:id="rId43"/>
    <p:sldId id="314" r:id="rId44"/>
    <p:sldId id="318" r:id="rId45"/>
    <p:sldId id="319" r:id="rId46"/>
    <p:sldId id="328" r:id="rId47"/>
    <p:sldId id="329" r:id="rId48"/>
    <p:sldId id="327" r:id="rId49"/>
    <p:sldId id="330" r:id="rId50"/>
    <p:sldId id="331" r:id="rId51"/>
    <p:sldId id="332" r:id="rId52"/>
    <p:sldId id="333" r:id="rId53"/>
    <p:sldId id="334" r:id="rId54"/>
    <p:sldId id="335" r:id="rId55"/>
    <p:sldId id="336" r:id="rId56"/>
    <p:sldId id="337" r:id="rId57"/>
    <p:sldId id="274" r:id="rId58"/>
    <p:sldId id="338" r:id="rId59"/>
    <p:sldId id="339" r:id="rId60"/>
    <p:sldId id="320" r:id="rId61"/>
    <p:sldId id="341" r:id="rId62"/>
    <p:sldId id="342" r:id="rId63"/>
    <p:sldId id="343" r:id="rId64"/>
    <p:sldId id="344" r:id="rId65"/>
    <p:sldId id="345" r:id="rId66"/>
    <p:sldId id="346" r:id="rId67"/>
    <p:sldId id="321" r:id="rId68"/>
    <p:sldId id="277" r:id="rId69"/>
    <p:sldId id="347" r:id="rId70"/>
    <p:sldId id="322" r:id="rId71"/>
    <p:sldId id="348" r:id="rId72"/>
    <p:sldId id="350" r:id="rId73"/>
    <p:sldId id="351" r:id="rId74"/>
    <p:sldId id="282" r:id="rId75"/>
    <p:sldId id="352" r:id="rId76"/>
    <p:sldId id="353" r:id="rId77"/>
    <p:sldId id="362" r:id="rId78"/>
    <p:sldId id="316" r:id="rId79"/>
    <p:sldId id="317" r:id="rId80"/>
    <p:sldId id="354" r:id="rId81"/>
    <p:sldId id="355" r:id="rId82"/>
    <p:sldId id="323" r:id="rId83"/>
    <p:sldId id="284" r:id="rId84"/>
    <p:sldId id="356" r:id="rId85"/>
    <p:sldId id="324" r:id="rId86"/>
    <p:sldId id="357" r:id="rId87"/>
    <p:sldId id="325" r:id="rId88"/>
    <p:sldId id="358" r:id="rId89"/>
    <p:sldId id="326" r:id="rId90"/>
    <p:sldId id="359" r:id="rId91"/>
    <p:sldId id="360" r:id="rId92"/>
    <p:sldId id="361" r:id="rId93"/>
    <p:sldId id="366" r:id="rId94"/>
    <p:sldId id="364" r:id="rId95"/>
    <p:sldId id="365" r:id="rId96"/>
    <p:sldId id="367" r:id="rId97"/>
    <p:sldId id="368" r:id="rId98"/>
    <p:sldId id="370" r:id="rId99"/>
    <p:sldId id="369" r:id="rId100"/>
    <p:sldId id="313" r:id="rId101"/>
    <p:sldId id="280" r:id="rId102"/>
  </p:sldIdLst>
  <p:sldSz cx="12188825" cy="6858000"/>
  <p:notesSz cx="7023100" cy="93091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ash, Kate" initials="NK" lastIdx="2" clrIdx="0">
    <p:extLst>
      <p:ext uri="{19B8F6BF-5375-455C-9EA6-DF929625EA0E}">
        <p15:presenceInfo xmlns:p15="http://schemas.microsoft.com/office/powerpoint/2012/main" userId="S::knash@tuethkeeney.com::7ff33663-f64a-4b30-986b-ca793e347f5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6385" autoAdjust="0"/>
    <p:restoredTop sz="71445" autoAdjust="0"/>
  </p:normalViewPr>
  <p:slideViewPr>
    <p:cSldViewPr snapToGrid="0">
      <p:cViewPr varScale="1">
        <p:scale>
          <a:sx n="70" d="100"/>
          <a:sy n="70" d="100"/>
        </p:scale>
        <p:origin x="84" y="1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07" Type="http://schemas.openxmlformats.org/officeDocument/2006/relationships/theme" Target="theme/theme1.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notesMaster" Target="notesMasters/notesMaster1.xml"/><Relationship Id="rId108"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customXml" Target="../customXml/item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viewProps" Target="view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commentAuthors" Target="commentAuthor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1.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E6E2D47D-B8FA-469F-9FFE-E3F40BC1E2E0}" type="datetimeFigureOut">
              <a:rPr lang="en-US" smtClean="0"/>
              <a:t>10/10/2023</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A3265FFE-6B74-446A-A456-3E755ED93DB4}" type="slidenum">
              <a:rPr lang="en-US" smtClean="0"/>
              <a:t>‹#›</a:t>
            </a:fld>
            <a:endParaRPr lang="en-US"/>
          </a:p>
        </p:txBody>
      </p:sp>
    </p:spTree>
    <p:extLst>
      <p:ext uri="{BB962C8B-B14F-4D97-AF65-F5344CB8AC3E}">
        <p14:creationId xmlns:p14="http://schemas.microsoft.com/office/powerpoint/2010/main" val="32070822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Individuals on this training have important role beyond that shared by all members of the University community – you are here today because you have a responsibility to implement the University’s Title IX policy, which means you make decisions that directly impact the personal dignity and safety of the University community.  The ways in which you interact with all persons in this process – complainants, respondents, advisors, witnesses – will have an impact on those individuals and their experiences at the University and beyond.</a:t>
            </a:r>
          </a:p>
        </p:txBody>
      </p:sp>
      <p:sp>
        <p:nvSpPr>
          <p:cNvPr id="4" name="Slide Number Placeholder 3"/>
          <p:cNvSpPr>
            <a:spLocks noGrp="1"/>
          </p:cNvSpPr>
          <p:nvPr>
            <p:ph type="sldNum" sz="quarter" idx="5"/>
          </p:nvPr>
        </p:nvSpPr>
        <p:spPr/>
        <p:txBody>
          <a:bodyPr/>
          <a:lstStyle/>
          <a:p>
            <a:fld id="{A3265FFE-6B74-446A-A456-3E755ED93DB4}" type="slidenum">
              <a:rPr lang="en-US" smtClean="0"/>
              <a:t>2</a:t>
            </a:fld>
            <a:endParaRPr lang="en-US"/>
          </a:p>
        </p:txBody>
      </p:sp>
    </p:spTree>
    <p:extLst>
      <p:ext uri="{BB962C8B-B14F-4D97-AF65-F5344CB8AC3E}">
        <p14:creationId xmlns:p14="http://schemas.microsoft.com/office/powerpoint/2010/main" val="3410050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265FFE-6B74-446A-A456-3E755ED93DB4}" type="slidenum">
              <a:rPr lang="en-US" smtClean="0"/>
              <a:t>35</a:t>
            </a:fld>
            <a:endParaRPr lang="en-US"/>
          </a:p>
        </p:txBody>
      </p:sp>
    </p:spTree>
    <p:extLst>
      <p:ext uri="{BB962C8B-B14F-4D97-AF65-F5344CB8AC3E}">
        <p14:creationId xmlns:p14="http://schemas.microsoft.com/office/powerpoint/2010/main" val="28605078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policy provides quick a few guardrails around this - to include the factors that the TIX Coordinator will consider.  </a:t>
            </a:r>
          </a:p>
          <a:p>
            <a:endParaRPr lang="en-US" dirty="0"/>
          </a:p>
          <a:p>
            <a:r>
              <a:rPr lang="en-US" dirty="0"/>
              <a:t>Also makes clear that the University will, in most cases, try to respect the wishes of the Complainant – so, this is a rare situation. </a:t>
            </a:r>
          </a:p>
        </p:txBody>
      </p:sp>
      <p:sp>
        <p:nvSpPr>
          <p:cNvPr id="4" name="Slide Number Placeholder 3"/>
          <p:cNvSpPr>
            <a:spLocks noGrp="1"/>
          </p:cNvSpPr>
          <p:nvPr>
            <p:ph type="sldNum" sz="quarter" idx="5"/>
          </p:nvPr>
        </p:nvSpPr>
        <p:spPr/>
        <p:txBody>
          <a:bodyPr/>
          <a:lstStyle/>
          <a:p>
            <a:fld id="{DD7DBF2C-B29E-457C-BD33-64804C9671B4}" type="slidenum">
              <a:rPr lang="en-US" smtClean="0"/>
              <a:t>48</a:t>
            </a:fld>
            <a:endParaRPr lang="en-US"/>
          </a:p>
        </p:txBody>
      </p:sp>
    </p:spTree>
    <p:extLst>
      <p:ext uri="{BB962C8B-B14F-4D97-AF65-F5344CB8AC3E}">
        <p14:creationId xmlns:p14="http://schemas.microsoft.com/office/powerpoint/2010/main" val="1694056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talked last time about scope – review the parties involved, the conduct alleged to have occurred, and the location of such conduct.  </a:t>
            </a:r>
          </a:p>
          <a:p>
            <a:endParaRPr lang="en-US" dirty="0"/>
          </a:p>
          <a:p>
            <a:r>
              <a:rPr lang="en-US" dirty="0"/>
              <a:t>**Again – note that if a Formal Complaint is dismissed based on the TIX Sexual Harassment policy, the University may address the Prohibited Conduct  as a violation of the Student Code of Conduct, the Faculty Manual, or the Staff Performance Management Policy.  </a:t>
            </a:r>
          </a:p>
        </p:txBody>
      </p:sp>
      <p:sp>
        <p:nvSpPr>
          <p:cNvPr id="4" name="Slide Number Placeholder 3"/>
          <p:cNvSpPr>
            <a:spLocks noGrp="1"/>
          </p:cNvSpPr>
          <p:nvPr>
            <p:ph type="sldNum" sz="quarter" idx="5"/>
          </p:nvPr>
        </p:nvSpPr>
        <p:spPr/>
        <p:txBody>
          <a:bodyPr/>
          <a:lstStyle/>
          <a:p>
            <a:fld id="{DD7DBF2C-B29E-457C-BD33-64804C9671B4}" type="slidenum">
              <a:rPr lang="en-US" smtClean="0"/>
              <a:t>49</a:t>
            </a:fld>
            <a:endParaRPr lang="en-US"/>
          </a:p>
        </p:txBody>
      </p:sp>
    </p:spTree>
    <p:extLst>
      <p:ext uri="{BB962C8B-B14F-4D97-AF65-F5344CB8AC3E}">
        <p14:creationId xmlns:p14="http://schemas.microsoft.com/office/powerpoint/2010/main" val="11432424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265FFE-6B74-446A-A456-3E755ED93DB4}" type="slidenum">
              <a:rPr lang="en-US" smtClean="0"/>
              <a:t>57</a:t>
            </a:fld>
            <a:endParaRPr lang="en-US"/>
          </a:p>
        </p:txBody>
      </p:sp>
    </p:spTree>
    <p:extLst>
      <p:ext uri="{BB962C8B-B14F-4D97-AF65-F5344CB8AC3E}">
        <p14:creationId xmlns:p14="http://schemas.microsoft.com/office/powerpoint/2010/main" val="40167596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Administrative Tasks - </a:t>
            </a:r>
          </a:p>
        </p:txBody>
      </p:sp>
      <p:sp>
        <p:nvSpPr>
          <p:cNvPr id="4" name="Slide Number Placeholder 3"/>
          <p:cNvSpPr>
            <a:spLocks noGrp="1"/>
          </p:cNvSpPr>
          <p:nvPr>
            <p:ph type="sldNum" sz="quarter" idx="5"/>
          </p:nvPr>
        </p:nvSpPr>
        <p:spPr/>
        <p:txBody>
          <a:bodyPr/>
          <a:lstStyle/>
          <a:p>
            <a:fld id="{DD7DBF2C-B29E-457C-BD33-64804C9671B4}" type="slidenum">
              <a:rPr lang="en-US" smtClean="0"/>
              <a:t>68</a:t>
            </a:fld>
            <a:endParaRPr lang="en-US"/>
          </a:p>
        </p:txBody>
      </p:sp>
    </p:spTree>
    <p:extLst>
      <p:ext uri="{BB962C8B-B14F-4D97-AF65-F5344CB8AC3E}">
        <p14:creationId xmlns:p14="http://schemas.microsoft.com/office/powerpoint/2010/main" val="19807417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You’re going to see this same pattern repeated – for Complainants, Respondents, Witnesses.</a:t>
            </a:r>
          </a:p>
          <a:p>
            <a:endParaRPr lang="en-US" dirty="0"/>
          </a:p>
          <a:p>
            <a:r>
              <a:rPr lang="en-US" dirty="0"/>
              <a:t>Panel asks questions first – </a:t>
            </a:r>
          </a:p>
          <a:p>
            <a:r>
              <a:rPr lang="en-US" dirty="0"/>
              <a:t>***This involves pre-work – you will want to review everything in advance, and determine what questions to ask.</a:t>
            </a:r>
          </a:p>
          <a:p>
            <a:r>
              <a:rPr lang="en-US" dirty="0"/>
              <a:t>** Your outcome depends on information obtained </a:t>
            </a:r>
            <a:r>
              <a:rPr lang="en-US" i="1" dirty="0"/>
              <a:t>during the hearing</a:t>
            </a:r>
            <a:r>
              <a:rPr lang="en-US" i="0" dirty="0"/>
              <a:t> – different than a situation where a decision-maker uses the hearing only to clarify items they have questions about; instead, the decisions must rely on information brought out during the hearing.  </a:t>
            </a:r>
          </a:p>
          <a:p>
            <a:endParaRPr lang="en-US" i="0" dirty="0"/>
          </a:p>
          <a:p>
            <a:r>
              <a:rPr lang="en-US" i="0" dirty="0"/>
              <a:t>Prepare questions in advance; determine which panel member will ask them.</a:t>
            </a:r>
          </a:p>
          <a:p>
            <a:endParaRPr lang="en-US" i="0" dirty="0"/>
          </a:p>
          <a:p>
            <a:r>
              <a:rPr lang="en-US" i="0" dirty="0"/>
              <a:t>The parties’ advisors will then have the ability to ask questions – not the italicized language – after each question by an advisor is asked and before an answer is provided, the hearing chair will determine if each question is relevant.  Think about setting the expectation of that cadence – so that everyone understands there will be a *pause* after a question from an advisor from either party.</a:t>
            </a:r>
          </a:p>
          <a:p>
            <a:endParaRPr lang="en-US" i="0" dirty="0"/>
          </a:p>
          <a:p>
            <a:r>
              <a:rPr lang="en-US" i="0" dirty="0"/>
              <a:t>*We’ll take about relevance in a little while**</a:t>
            </a:r>
            <a:endParaRPr lang="en-US" dirty="0"/>
          </a:p>
        </p:txBody>
      </p:sp>
      <p:sp>
        <p:nvSpPr>
          <p:cNvPr id="4" name="Slide Number Placeholder 3"/>
          <p:cNvSpPr>
            <a:spLocks noGrp="1"/>
          </p:cNvSpPr>
          <p:nvPr>
            <p:ph type="sldNum" sz="quarter" idx="5"/>
          </p:nvPr>
        </p:nvSpPr>
        <p:spPr/>
        <p:txBody>
          <a:bodyPr/>
          <a:lstStyle/>
          <a:p>
            <a:fld id="{DD7DBF2C-B29E-457C-BD33-64804C9671B4}" type="slidenum">
              <a:rPr lang="en-US" smtClean="0"/>
              <a:t>73</a:t>
            </a:fld>
            <a:endParaRPr lang="en-US"/>
          </a:p>
        </p:txBody>
      </p:sp>
    </p:spTree>
    <p:extLst>
      <p:ext uri="{BB962C8B-B14F-4D97-AF65-F5344CB8AC3E}">
        <p14:creationId xmlns:p14="http://schemas.microsoft.com/office/powerpoint/2010/main" val="30231466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7DBF2C-B29E-457C-BD33-64804C9671B4}" type="slidenum">
              <a:rPr lang="en-US" smtClean="0"/>
              <a:t>75</a:t>
            </a:fld>
            <a:endParaRPr lang="en-US"/>
          </a:p>
        </p:txBody>
      </p:sp>
    </p:spTree>
    <p:extLst>
      <p:ext uri="{BB962C8B-B14F-4D97-AF65-F5344CB8AC3E}">
        <p14:creationId xmlns:p14="http://schemas.microsoft.com/office/powerpoint/2010/main" val="5277562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7DBF2C-B29E-457C-BD33-64804C9671B4}" type="slidenum">
              <a:rPr lang="en-US" smtClean="0"/>
              <a:t>81</a:t>
            </a:fld>
            <a:endParaRPr lang="en-US"/>
          </a:p>
        </p:txBody>
      </p:sp>
    </p:spTree>
    <p:extLst>
      <p:ext uri="{BB962C8B-B14F-4D97-AF65-F5344CB8AC3E}">
        <p14:creationId xmlns:p14="http://schemas.microsoft.com/office/powerpoint/2010/main" val="42251786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dirty="0"/>
              <a:t>Note – this is the only line of questioning that is CATEGORICALLY prohibited.  For other types of questions, will need to rely on the standard of: is it “</a:t>
            </a:r>
            <a:r>
              <a:rPr lang="en-US" dirty="0">
                <a:solidFill>
                  <a:srgbClr val="333333"/>
                </a:solidFill>
              </a:rPr>
              <a:t>information that will assist the members of the hearing panel in deciding whether the allegation(s) and information in the investigation is either </a:t>
            </a:r>
            <a:r>
              <a:rPr lang="en-US" b="1" dirty="0">
                <a:solidFill>
                  <a:srgbClr val="333333"/>
                </a:solidFill>
              </a:rPr>
              <a:t>more or less likely to be true</a:t>
            </a:r>
            <a:r>
              <a:rPr lang="en-US" dirty="0">
                <a:solidFill>
                  <a:srgbClr val="333333"/>
                </a:solidFill>
              </a:rPr>
              <a:t>.” </a:t>
            </a:r>
          </a:p>
          <a:p>
            <a:endParaRPr lang="en-US" dirty="0"/>
          </a:p>
        </p:txBody>
      </p:sp>
      <p:sp>
        <p:nvSpPr>
          <p:cNvPr id="4" name="Slide Number Placeholder 3"/>
          <p:cNvSpPr>
            <a:spLocks noGrp="1"/>
          </p:cNvSpPr>
          <p:nvPr>
            <p:ph type="sldNum" sz="quarter" idx="5"/>
          </p:nvPr>
        </p:nvSpPr>
        <p:spPr/>
        <p:txBody>
          <a:bodyPr/>
          <a:lstStyle/>
          <a:p>
            <a:fld id="{DD7DBF2C-B29E-457C-BD33-64804C9671B4}" type="slidenum">
              <a:rPr lang="en-US" smtClean="0"/>
              <a:t>83</a:t>
            </a:fld>
            <a:endParaRPr lang="en-US"/>
          </a:p>
        </p:txBody>
      </p:sp>
    </p:spTree>
    <p:extLst>
      <p:ext uri="{BB962C8B-B14F-4D97-AF65-F5344CB8AC3E}">
        <p14:creationId xmlns:p14="http://schemas.microsoft.com/office/powerpoint/2010/main" val="3193092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7DBF2C-B29E-457C-BD33-64804C9671B4}" type="slidenum">
              <a:rPr lang="en-US" smtClean="0"/>
              <a:t>84</a:t>
            </a:fld>
            <a:endParaRPr lang="en-US"/>
          </a:p>
        </p:txBody>
      </p:sp>
    </p:spTree>
    <p:extLst>
      <p:ext uri="{BB962C8B-B14F-4D97-AF65-F5344CB8AC3E}">
        <p14:creationId xmlns:p14="http://schemas.microsoft.com/office/powerpoint/2010/main" val="4538830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265FFE-6B74-446A-A456-3E755ED93DB4}" type="slidenum">
              <a:rPr lang="en-US" smtClean="0"/>
              <a:t>7</a:t>
            </a:fld>
            <a:endParaRPr lang="en-US"/>
          </a:p>
        </p:txBody>
      </p:sp>
    </p:spTree>
    <p:extLst>
      <p:ext uri="{BB962C8B-B14F-4D97-AF65-F5344CB8AC3E}">
        <p14:creationId xmlns:p14="http://schemas.microsoft.com/office/powerpoint/2010/main" val="31993813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Recall:</a:t>
            </a:r>
          </a:p>
          <a:p>
            <a:endParaRPr lang="en-US" dirty="0"/>
          </a:p>
          <a:p>
            <a:r>
              <a:rPr lang="en-US" dirty="0">
                <a:solidFill>
                  <a:srgbClr val="333333"/>
                </a:solidFill>
              </a:rPr>
              <a:t>If a Party or witness does not attend the hearing and submit to cross examination, </a:t>
            </a:r>
            <a:r>
              <a:rPr lang="en-US" b="1" i="1" dirty="0">
                <a:solidFill>
                  <a:srgbClr val="333333"/>
                </a:solidFill>
              </a:rPr>
              <a:t>the hearing panel must not rely on any statement made by that Party or witness in reaching a determination regarding responsibility</a:t>
            </a:r>
            <a:r>
              <a:rPr lang="en-US" dirty="0">
                <a:solidFill>
                  <a:srgbClr val="333333"/>
                </a:solidFill>
              </a:rPr>
              <a:t>. </a:t>
            </a:r>
          </a:p>
          <a:p>
            <a:r>
              <a:rPr lang="en-US" dirty="0">
                <a:solidFill>
                  <a:srgbClr val="333333"/>
                </a:solidFill>
              </a:rPr>
              <a:t>The hearing panel is also not permitted to draw an inference about the determination regarding responsibility </a:t>
            </a:r>
            <a:r>
              <a:rPr lang="en-US" b="1" i="1" dirty="0">
                <a:solidFill>
                  <a:srgbClr val="333333"/>
                </a:solidFill>
              </a:rPr>
              <a:t>based solely</a:t>
            </a:r>
            <a:r>
              <a:rPr lang="en-US" dirty="0">
                <a:solidFill>
                  <a:srgbClr val="333333"/>
                </a:solidFill>
              </a:rPr>
              <a:t> on the absence of a Party or witness from the hearing or their refusal to answer questions from the hearing panel or during cross examination. </a:t>
            </a:r>
          </a:p>
          <a:p>
            <a:endParaRPr lang="en-US" dirty="0"/>
          </a:p>
        </p:txBody>
      </p:sp>
      <p:sp>
        <p:nvSpPr>
          <p:cNvPr id="4" name="Slide Number Placeholder 3"/>
          <p:cNvSpPr>
            <a:spLocks noGrp="1"/>
          </p:cNvSpPr>
          <p:nvPr>
            <p:ph type="sldNum" sz="quarter" idx="5"/>
          </p:nvPr>
        </p:nvSpPr>
        <p:spPr/>
        <p:txBody>
          <a:bodyPr/>
          <a:lstStyle/>
          <a:p>
            <a:fld id="{DD7DBF2C-B29E-457C-BD33-64804C9671B4}" type="slidenum">
              <a:rPr lang="en-US" smtClean="0"/>
              <a:t>85</a:t>
            </a:fld>
            <a:endParaRPr lang="en-US"/>
          </a:p>
        </p:txBody>
      </p:sp>
    </p:spTree>
    <p:extLst>
      <p:ext uri="{BB962C8B-B14F-4D97-AF65-F5344CB8AC3E}">
        <p14:creationId xmlns:p14="http://schemas.microsoft.com/office/powerpoint/2010/main" val="1738297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7DBF2C-B29E-457C-BD33-64804C9671B4}" type="slidenum">
              <a:rPr lang="en-US" smtClean="0"/>
              <a:t>86</a:t>
            </a:fld>
            <a:endParaRPr lang="en-US"/>
          </a:p>
        </p:txBody>
      </p:sp>
    </p:spTree>
    <p:extLst>
      <p:ext uri="{BB962C8B-B14F-4D97-AF65-F5344CB8AC3E}">
        <p14:creationId xmlns:p14="http://schemas.microsoft.com/office/powerpoint/2010/main" val="8791839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7DBF2C-B29E-457C-BD33-64804C9671B4}" type="slidenum">
              <a:rPr lang="en-US" smtClean="0"/>
              <a:t>88</a:t>
            </a:fld>
            <a:endParaRPr lang="en-US"/>
          </a:p>
        </p:txBody>
      </p:sp>
    </p:spTree>
    <p:extLst>
      <p:ext uri="{BB962C8B-B14F-4D97-AF65-F5344CB8AC3E}">
        <p14:creationId xmlns:p14="http://schemas.microsoft.com/office/powerpoint/2010/main" val="24691818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7DBF2C-B29E-457C-BD33-64804C9671B4}" type="slidenum">
              <a:rPr lang="en-US" smtClean="0"/>
              <a:t>92</a:t>
            </a:fld>
            <a:endParaRPr lang="en-US"/>
          </a:p>
        </p:txBody>
      </p:sp>
    </p:spTree>
    <p:extLst>
      <p:ext uri="{BB962C8B-B14F-4D97-AF65-F5344CB8AC3E}">
        <p14:creationId xmlns:p14="http://schemas.microsoft.com/office/powerpoint/2010/main" val="14409889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has this changed?  Scope of prior policy – </a:t>
            </a:r>
          </a:p>
          <a:p>
            <a:endParaRPr lang="en-US" dirty="0"/>
          </a:p>
          <a:p>
            <a:r>
              <a:rPr lang="en-US" dirty="0"/>
              <a:t>“This Policy applies to all acts where the conduct:  Occurs on campus;  Occurs in the context of a University program or activity; or  </a:t>
            </a:r>
            <a:r>
              <a:rPr lang="en-US" b="1" u="sng" dirty="0"/>
              <a:t>Occurs off campus</a:t>
            </a:r>
            <a:r>
              <a:rPr lang="en-US" b="1" dirty="0"/>
              <a:t> and has continuing adverse effects on campus or in the context of a University program or activity. “</a:t>
            </a:r>
          </a:p>
        </p:txBody>
      </p:sp>
      <p:sp>
        <p:nvSpPr>
          <p:cNvPr id="4" name="Slide Number Placeholder 3"/>
          <p:cNvSpPr>
            <a:spLocks noGrp="1"/>
          </p:cNvSpPr>
          <p:nvPr>
            <p:ph type="sldNum" sz="quarter" idx="5"/>
          </p:nvPr>
        </p:nvSpPr>
        <p:spPr/>
        <p:txBody>
          <a:bodyPr/>
          <a:lstStyle/>
          <a:p>
            <a:fld id="{A3265FFE-6B74-446A-A456-3E755ED93DB4}" type="slidenum">
              <a:rPr lang="en-US" smtClean="0"/>
              <a:t>10</a:t>
            </a:fld>
            <a:endParaRPr lang="en-US"/>
          </a:p>
        </p:txBody>
      </p:sp>
    </p:spTree>
    <p:extLst>
      <p:ext uri="{BB962C8B-B14F-4D97-AF65-F5344CB8AC3E}">
        <p14:creationId xmlns:p14="http://schemas.microsoft.com/office/powerpoint/2010/main" val="38697694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982" indent="-174982">
              <a:buFont typeface="Arial" panose="020B0604020202020204" pitchFamily="34" charset="0"/>
              <a:buChar char="•"/>
            </a:pPr>
            <a:r>
              <a:rPr lang="en-US" dirty="0"/>
              <a:t>Regulations limit “sexual harassment” to conduct that occurs in the United States.</a:t>
            </a:r>
          </a:p>
          <a:p>
            <a:pPr marL="174982" indent="-174982">
              <a:buFont typeface="Arial" panose="020B0604020202020204" pitchFamily="34" charset="0"/>
              <a:buChar char="•"/>
            </a:pPr>
            <a:r>
              <a:rPr lang="en-US" dirty="0"/>
              <a:t>Note – conduct that does not fall within this policy is likely addressed in other policies.  For examples, conduct that previously was covered by the Sexual Misconduct policy occurring in Madrid, would fall within the SLU-Madrid Code of Conduct and be addressed subject to that policy.</a:t>
            </a:r>
          </a:p>
        </p:txBody>
      </p:sp>
      <p:sp>
        <p:nvSpPr>
          <p:cNvPr id="4" name="Slide Number Placeholder 3"/>
          <p:cNvSpPr>
            <a:spLocks noGrp="1"/>
          </p:cNvSpPr>
          <p:nvPr>
            <p:ph type="sldNum" sz="quarter" idx="5"/>
          </p:nvPr>
        </p:nvSpPr>
        <p:spPr/>
        <p:txBody>
          <a:bodyPr/>
          <a:lstStyle/>
          <a:p>
            <a:fld id="{A3265FFE-6B74-446A-A456-3E755ED93DB4}" type="slidenum">
              <a:rPr lang="en-US" smtClean="0"/>
              <a:t>11</a:t>
            </a:fld>
            <a:endParaRPr lang="en-US"/>
          </a:p>
        </p:txBody>
      </p:sp>
    </p:spTree>
    <p:extLst>
      <p:ext uri="{BB962C8B-B14F-4D97-AF65-F5344CB8AC3E}">
        <p14:creationId xmlns:p14="http://schemas.microsoft.com/office/powerpoint/2010/main" val="26209381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265FFE-6B74-446A-A456-3E755ED93DB4}" type="slidenum">
              <a:rPr lang="en-US" smtClean="0"/>
              <a:t>12</a:t>
            </a:fld>
            <a:endParaRPr lang="en-US"/>
          </a:p>
        </p:txBody>
      </p:sp>
    </p:spTree>
    <p:extLst>
      <p:ext uri="{BB962C8B-B14F-4D97-AF65-F5344CB8AC3E}">
        <p14:creationId xmlns:p14="http://schemas.microsoft.com/office/powerpoint/2010/main" val="40465764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982" indent="-174982">
              <a:buFont typeface="Arial" panose="020B0604020202020204" pitchFamily="34" charset="0"/>
              <a:buChar char="•"/>
            </a:pPr>
            <a:endParaRPr lang="en-US" dirty="0"/>
          </a:p>
          <a:p>
            <a:pPr marL="174982" indent="-174982">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A3265FFE-6B74-446A-A456-3E755ED93DB4}" type="slidenum">
              <a:rPr lang="en-US" smtClean="0"/>
              <a:t>17</a:t>
            </a:fld>
            <a:endParaRPr lang="en-US"/>
          </a:p>
        </p:txBody>
      </p:sp>
    </p:spTree>
    <p:extLst>
      <p:ext uri="{BB962C8B-B14F-4D97-AF65-F5344CB8AC3E}">
        <p14:creationId xmlns:p14="http://schemas.microsoft.com/office/powerpoint/2010/main" val="3117763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265FFE-6B74-446A-A456-3E755ED93DB4}" type="slidenum">
              <a:rPr lang="en-US" smtClean="0"/>
              <a:t>18</a:t>
            </a:fld>
            <a:endParaRPr lang="en-US"/>
          </a:p>
        </p:txBody>
      </p:sp>
    </p:spTree>
    <p:extLst>
      <p:ext uri="{BB962C8B-B14F-4D97-AF65-F5344CB8AC3E}">
        <p14:creationId xmlns:p14="http://schemas.microsoft.com/office/powerpoint/2010/main" val="13331477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265FFE-6B74-446A-A456-3E755ED93DB4}" type="slidenum">
              <a:rPr lang="en-US" smtClean="0"/>
              <a:t>19</a:t>
            </a:fld>
            <a:endParaRPr lang="en-US"/>
          </a:p>
        </p:txBody>
      </p:sp>
    </p:spTree>
    <p:extLst>
      <p:ext uri="{BB962C8B-B14F-4D97-AF65-F5344CB8AC3E}">
        <p14:creationId xmlns:p14="http://schemas.microsoft.com/office/powerpoint/2010/main" val="41642961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term sexual exploitation is not a part of the policy – falls under sexual harassment or conduct in student handbook.</a:t>
            </a:r>
          </a:p>
          <a:p>
            <a:endParaRPr lang="en-US" dirty="0"/>
          </a:p>
          <a:p>
            <a:endParaRPr lang="en-US" dirty="0"/>
          </a:p>
          <a:p>
            <a:r>
              <a:rPr lang="en-US" dirty="0"/>
              <a:t>Definition of “sexual exploitation found in prior version of policy: </a:t>
            </a:r>
            <a:r>
              <a:rPr lang="en-US" sz="1800" dirty="0">
                <a:latin typeface="Times New Roman" panose="02020603050405020304" pitchFamily="18" charset="0"/>
                <a:ea typeface="Calibri" panose="020F0502020204030204" pitchFamily="34" charset="0"/>
              </a:rPr>
              <a:t>“Sexual Exploitation” occurs when an individual takes non-consensual or abusive sexual advantage of another for their own advantage or benefit, or to benefit or advantage anyone other than the person being exploited, and that behavior does not otherwise constitute any other form of Prohibited Conduct. Examples of Sexual Exploitation include, but are not limited to: </a:t>
            </a:r>
            <a:r>
              <a:rPr lang="en-US" sz="1800" dirty="0">
                <a:latin typeface="Times New Roman" panose="02020603050405020304" pitchFamily="18" charset="0"/>
                <a:ea typeface="Calibri" panose="020F0502020204030204" pitchFamily="34" charset="0"/>
                <a:cs typeface="Times New Roman" panose="02020603050405020304" pitchFamily="18" charset="0"/>
                <a:sym typeface="Symbol" panose="05050102010706020507" pitchFamily="18" charset="2"/>
              </a:rPr>
              <a:t></a:t>
            </a:r>
            <a:r>
              <a:rPr lang="en-US" sz="1800" dirty="0">
                <a:latin typeface="Times New Roman" panose="02020603050405020304" pitchFamily="18" charset="0"/>
                <a:ea typeface="Calibri" panose="020F0502020204030204" pitchFamily="34" charset="0"/>
              </a:rPr>
              <a:t> invasion of sexual privacy, including observing or allowing another individual to observe another’s nudity or sexual activity without the Effective Consent of all individuals’ involved; </a:t>
            </a:r>
            <a:r>
              <a:rPr lang="en-US" sz="1800" dirty="0">
                <a:latin typeface="Times New Roman" panose="02020603050405020304" pitchFamily="18" charset="0"/>
                <a:ea typeface="Calibri" panose="020F0502020204030204" pitchFamily="34" charset="0"/>
                <a:cs typeface="Times New Roman" panose="02020603050405020304" pitchFamily="18" charset="0"/>
                <a:sym typeface="Symbol" panose="05050102010706020507" pitchFamily="18" charset="2"/>
              </a:rPr>
              <a:t></a:t>
            </a:r>
            <a:r>
              <a:rPr lang="en-US" sz="1800" dirty="0">
                <a:latin typeface="Times New Roman" panose="02020603050405020304" pitchFamily="18" charset="0"/>
                <a:ea typeface="Calibri" panose="020F0502020204030204" pitchFamily="34" charset="0"/>
              </a:rPr>
              <a:t> prostituting another person; </a:t>
            </a:r>
            <a:r>
              <a:rPr lang="en-US" sz="1800" dirty="0">
                <a:latin typeface="Times New Roman" panose="02020603050405020304" pitchFamily="18" charset="0"/>
                <a:ea typeface="Calibri" panose="020F0502020204030204" pitchFamily="34" charset="0"/>
                <a:cs typeface="Times New Roman" panose="02020603050405020304" pitchFamily="18" charset="0"/>
                <a:sym typeface="Symbol" panose="05050102010706020507" pitchFamily="18" charset="2"/>
              </a:rPr>
              <a:t></a:t>
            </a:r>
            <a:r>
              <a:rPr lang="en-US" sz="1800" dirty="0">
                <a:latin typeface="Times New Roman" panose="02020603050405020304" pitchFamily="18" charset="0"/>
                <a:ea typeface="Calibri" panose="020F0502020204030204" pitchFamily="34" charset="0"/>
              </a:rPr>
              <a:t> non-consensual video or audio-taping of sexual activity; </a:t>
            </a:r>
            <a:r>
              <a:rPr lang="en-US" sz="1800" dirty="0">
                <a:latin typeface="Times New Roman" panose="02020603050405020304" pitchFamily="18" charset="0"/>
                <a:ea typeface="Calibri" panose="020F0502020204030204" pitchFamily="34" charset="0"/>
                <a:cs typeface="Times New Roman" panose="02020603050405020304" pitchFamily="18" charset="0"/>
                <a:sym typeface="Symbol" panose="05050102010706020507" pitchFamily="18" charset="2"/>
              </a:rPr>
              <a:t></a:t>
            </a:r>
            <a:r>
              <a:rPr lang="en-US" sz="1800" dirty="0">
                <a:latin typeface="Times New Roman" panose="02020603050405020304" pitchFamily="18" charset="0"/>
                <a:ea typeface="Calibri" panose="020F0502020204030204" pitchFamily="34" charset="0"/>
              </a:rPr>
              <a:t> engaging in voyeurism; </a:t>
            </a:r>
            <a:r>
              <a:rPr lang="en-US" sz="1800" dirty="0">
                <a:latin typeface="Times New Roman" panose="02020603050405020304" pitchFamily="18" charset="0"/>
                <a:ea typeface="Calibri" panose="020F0502020204030204" pitchFamily="34" charset="0"/>
                <a:cs typeface="Times New Roman" panose="02020603050405020304" pitchFamily="18" charset="0"/>
                <a:sym typeface="Symbol" panose="05050102010706020507" pitchFamily="18" charset="2"/>
              </a:rPr>
              <a:t></a:t>
            </a:r>
            <a:r>
              <a:rPr lang="en-US" sz="1800" dirty="0">
                <a:latin typeface="Times New Roman" panose="02020603050405020304" pitchFamily="18" charset="0"/>
                <a:ea typeface="Calibri" panose="020F0502020204030204" pitchFamily="34" charset="0"/>
              </a:rPr>
              <a:t> knowingly exposing another individual to a sexually transmitted infection or virus without that individuals’ knowledge of the exposure; </a:t>
            </a:r>
            <a:r>
              <a:rPr lang="en-US" sz="1800" dirty="0">
                <a:latin typeface="Times New Roman" panose="02020603050405020304" pitchFamily="18" charset="0"/>
                <a:ea typeface="Calibri" panose="020F0502020204030204" pitchFamily="34" charset="0"/>
                <a:cs typeface="Times New Roman" panose="02020603050405020304" pitchFamily="18" charset="0"/>
                <a:sym typeface="Symbol" panose="05050102010706020507" pitchFamily="18" charset="2"/>
              </a:rPr>
              <a:t></a:t>
            </a:r>
            <a:r>
              <a:rPr lang="en-US" sz="1800" dirty="0">
                <a:latin typeface="Times New Roman" panose="02020603050405020304" pitchFamily="18" charset="0"/>
                <a:ea typeface="Calibri" panose="020F0502020204030204" pitchFamily="34" charset="0"/>
              </a:rPr>
              <a:t> exposing or inducing another to expose their genitals without consent; or </a:t>
            </a:r>
            <a:r>
              <a:rPr lang="en-US" sz="1800" dirty="0">
                <a:latin typeface="Times New Roman" panose="02020603050405020304" pitchFamily="18" charset="0"/>
                <a:ea typeface="Calibri" panose="020F0502020204030204" pitchFamily="34" charset="0"/>
                <a:cs typeface="Times New Roman" panose="02020603050405020304" pitchFamily="18" charset="0"/>
                <a:sym typeface="Symbol" panose="05050102010706020507" pitchFamily="18" charset="2"/>
              </a:rPr>
              <a:t></a:t>
            </a:r>
            <a:r>
              <a:rPr lang="en-US" sz="1800" dirty="0">
                <a:latin typeface="Times New Roman" panose="02020603050405020304" pitchFamily="18" charset="0"/>
                <a:ea typeface="Calibri" panose="020F0502020204030204" pitchFamily="34" charset="0"/>
              </a:rPr>
              <a:t> inducing incapacitation for the purpose of making another person vulnerable to non-consensual sexual activity. </a:t>
            </a:r>
            <a:r>
              <a:rPr lang="en-US" dirty="0"/>
              <a:t>  </a:t>
            </a:r>
          </a:p>
        </p:txBody>
      </p:sp>
      <p:sp>
        <p:nvSpPr>
          <p:cNvPr id="4" name="Slide Number Placeholder 3"/>
          <p:cNvSpPr>
            <a:spLocks noGrp="1"/>
          </p:cNvSpPr>
          <p:nvPr>
            <p:ph type="sldNum" sz="quarter" idx="5"/>
          </p:nvPr>
        </p:nvSpPr>
        <p:spPr/>
        <p:txBody>
          <a:bodyPr/>
          <a:lstStyle/>
          <a:p>
            <a:fld id="{A3265FFE-6B74-446A-A456-3E755ED93DB4}" type="slidenum">
              <a:rPr lang="en-US" smtClean="0"/>
              <a:t>20</a:t>
            </a:fld>
            <a:endParaRPr lang="en-US"/>
          </a:p>
        </p:txBody>
      </p:sp>
    </p:spTree>
    <p:extLst>
      <p:ext uri="{BB962C8B-B14F-4D97-AF65-F5344CB8AC3E}">
        <p14:creationId xmlns:p14="http://schemas.microsoft.com/office/powerpoint/2010/main" val="310604434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Master" Target="../slideMasters/slideMaster1.xml"/><Relationship Id="rId5" Type="http://schemas.openxmlformats.org/officeDocument/2006/relationships/image" Target="../media/image4.emf"/><Relationship Id="rId4" Type="http://schemas.openxmlformats.org/officeDocument/2006/relationships/image" Target="../media/image9.emf"/></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slideMaster" Target="../slideMasters/slideMaster1.xml"/><Relationship Id="rId5" Type="http://schemas.openxmlformats.org/officeDocument/2006/relationships/image" Target="../media/image13.emf"/><Relationship Id="rId4" Type="http://schemas.openxmlformats.org/officeDocument/2006/relationships/image" Target="../media/image12.em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Master" Target="../slideMasters/slideMaster1.xml"/><Relationship Id="rId5" Type="http://schemas.openxmlformats.org/officeDocument/2006/relationships/image" Target="../media/image13.emf"/><Relationship Id="rId4" Type="http://schemas.openxmlformats.org/officeDocument/2006/relationships/image" Target="../media/image16.emf"/></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4.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1574800" cy="6858000"/>
          </a:xfrm>
          <a:prstGeom prst="rect">
            <a:avLst/>
          </a:prstGeom>
        </p:spPr>
      </p:pic>
      <p:pic>
        <p:nvPicPr>
          <p:cNvPr id="8" name="Picture 7"/>
          <p:cNvPicPr>
            <a:picLocks noChangeAspect="1"/>
          </p:cNvPicPr>
          <p:nvPr/>
        </p:nvPicPr>
        <p:blipFill>
          <a:blip r:embed="rId3">
            <a:alphaModFix amt="80000"/>
          </a:blip>
          <a:stretch>
            <a:fillRect/>
          </a:stretch>
        </p:blipFill>
        <p:spPr>
          <a:xfrm>
            <a:off x="190501" y="1734716"/>
            <a:ext cx="9271000" cy="3365500"/>
          </a:xfrm>
          <a:prstGeom prst="rect">
            <a:avLst/>
          </a:prstGeom>
        </p:spPr>
      </p:pic>
      <p:sp>
        <p:nvSpPr>
          <p:cNvPr id="12" name="Google Shape;12;p2"/>
          <p:cNvSpPr txBox="1">
            <a:spLocks noGrp="1"/>
          </p:cNvSpPr>
          <p:nvPr>
            <p:ph type="ctrTitle"/>
          </p:nvPr>
        </p:nvSpPr>
        <p:spPr>
          <a:xfrm>
            <a:off x="1079501" y="1737816"/>
            <a:ext cx="8140700" cy="3362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398" b="0">
                <a:latin typeface="+mj-lt"/>
              </a:defRPr>
            </a:lvl1pPr>
            <a:lvl2pPr lvl="1">
              <a:spcBef>
                <a:spcPts val="0"/>
              </a:spcBef>
              <a:spcAft>
                <a:spcPts val="0"/>
              </a:spcAft>
              <a:buSzPts val="4800"/>
              <a:buNone/>
              <a:defRPr sz="6398"/>
            </a:lvl2pPr>
            <a:lvl3pPr lvl="2">
              <a:spcBef>
                <a:spcPts val="0"/>
              </a:spcBef>
              <a:spcAft>
                <a:spcPts val="0"/>
              </a:spcAft>
              <a:buSzPts val="4800"/>
              <a:buNone/>
              <a:defRPr sz="6398"/>
            </a:lvl3pPr>
            <a:lvl4pPr lvl="3">
              <a:spcBef>
                <a:spcPts val="0"/>
              </a:spcBef>
              <a:spcAft>
                <a:spcPts val="0"/>
              </a:spcAft>
              <a:buSzPts val="4800"/>
              <a:buNone/>
              <a:defRPr sz="6398"/>
            </a:lvl4pPr>
            <a:lvl5pPr lvl="4">
              <a:spcBef>
                <a:spcPts val="0"/>
              </a:spcBef>
              <a:spcAft>
                <a:spcPts val="0"/>
              </a:spcAft>
              <a:buSzPts val="4800"/>
              <a:buNone/>
              <a:defRPr sz="6398"/>
            </a:lvl5pPr>
            <a:lvl6pPr lvl="5">
              <a:spcBef>
                <a:spcPts val="0"/>
              </a:spcBef>
              <a:spcAft>
                <a:spcPts val="0"/>
              </a:spcAft>
              <a:buSzPts val="4800"/>
              <a:buNone/>
              <a:defRPr sz="6398"/>
            </a:lvl6pPr>
            <a:lvl7pPr lvl="6">
              <a:spcBef>
                <a:spcPts val="0"/>
              </a:spcBef>
              <a:spcAft>
                <a:spcPts val="0"/>
              </a:spcAft>
              <a:buSzPts val="4800"/>
              <a:buNone/>
              <a:defRPr sz="6398"/>
            </a:lvl7pPr>
            <a:lvl8pPr lvl="7">
              <a:spcBef>
                <a:spcPts val="0"/>
              </a:spcBef>
              <a:spcAft>
                <a:spcPts val="0"/>
              </a:spcAft>
              <a:buSzPts val="4800"/>
              <a:buNone/>
              <a:defRPr sz="6398"/>
            </a:lvl8pPr>
            <a:lvl9pPr lvl="8">
              <a:spcBef>
                <a:spcPts val="0"/>
              </a:spcBef>
              <a:spcAft>
                <a:spcPts val="0"/>
              </a:spcAft>
              <a:buSzPts val="4800"/>
              <a:buNone/>
              <a:defRPr sz="6398"/>
            </a:lvl9pPr>
          </a:lstStyle>
          <a:p>
            <a:r>
              <a:rPr lang="en-US"/>
              <a:t>Click to edit Master title style</a:t>
            </a:r>
            <a:endParaRPr dirty="0"/>
          </a:p>
        </p:txBody>
      </p:sp>
      <p:pic>
        <p:nvPicPr>
          <p:cNvPr id="5" name="Picture 4"/>
          <p:cNvPicPr>
            <a:picLocks noChangeAspect="1"/>
          </p:cNvPicPr>
          <p:nvPr/>
        </p:nvPicPr>
        <p:blipFill>
          <a:blip r:embed="rId4"/>
          <a:stretch>
            <a:fillRect/>
          </a:stretch>
        </p:blipFill>
        <p:spPr>
          <a:xfrm>
            <a:off x="228600" y="228600"/>
            <a:ext cx="914400" cy="1068346"/>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TITLE_1">
    <p:spTree>
      <p:nvGrpSpPr>
        <p:cNvPr id="1" name="Shape 13"/>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00"/>
            <a:ext cx="8724900" cy="6858000"/>
          </a:xfrm>
          <a:prstGeom prst="rect">
            <a:avLst/>
          </a:prstGeom>
        </p:spPr>
      </p:pic>
      <p:pic>
        <p:nvPicPr>
          <p:cNvPr id="3" name="Picture 2"/>
          <p:cNvPicPr>
            <a:picLocks noChangeAspect="1"/>
          </p:cNvPicPr>
          <p:nvPr/>
        </p:nvPicPr>
        <p:blipFill>
          <a:blip r:embed="rId3">
            <a:alphaModFix amt="80000"/>
          </a:blip>
          <a:stretch>
            <a:fillRect/>
          </a:stretch>
        </p:blipFill>
        <p:spPr>
          <a:xfrm>
            <a:off x="192024" y="2362100"/>
            <a:ext cx="9055100" cy="2133600"/>
          </a:xfrm>
          <a:prstGeom prst="rect">
            <a:avLst/>
          </a:prstGeom>
        </p:spPr>
      </p:pic>
      <p:sp>
        <p:nvSpPr>
          <p:cNvPr id="16" name="Google Shape;16;p3"/>
          <p:cNvSpPr txBox="1">
            <a:spLocks noGrp="1"/>
          </p:cNvSpPr>
          <p:nvPr>
            <p:ph type="ctrTitle"/>
          </p:nvPr>
        </p:nvSpPr>
        <p:spPr>
          <a:xfrm>
            <a:off x="1078993" y="2459736"/>
            <a:ext cx="7404608" cy="12144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None/>
              <a:defRPr sz="4799" b="0">
                <a:latin typeface="+mj-lt"/>
              </a:defRPr>
            </a:lvl1pPr>
            <a:lvl2pPr lvl="1" rtl="0">
              <a:spcBef>
                <a:spcPts val="0"/>
              </a:spcBef>
              <a:spcAft>
                <a:spcPts val="0"/>
              </a:spcAft>
              <a:buSzPts val="3600"/>
              <a:buNone/>
              <a:defRPr sz="4799"/>
            </a:lvl2pPr>
            <a:lvl3pPr lvl="2" rtl="0">
              <a:spcBef>
                <a:spcPts val="0"/>
              </a:spcBef>
              <a:spcAft>
                <a:spcPts val="0"/>
              </a:spcAft>
              <a:buSzPts val="3600"/>
              <a:buNone/>
              <a:defRPr sz="4799"/>
            </a:lvl3pPr>
            <a:lvl4pPr lvl="3" rtl="0">
              <a:spcBef>
                <a:spcPts val="0"/>
              </a:spcBef>
              <a:spcAft>
                <a:spcPts val="0"/>
              </a:spcAft>
              <a:buSzPts val="3600"/>
              <a:buNone/>
              <a:defRPr sz="4799"/>
            </a:lvl4pPr>
            <a:lvl5pPr lvl="4" rtl="0">
              <a:spcBef>
                <a:spcPts val="0"/>
              </a:spcBef>
              <a:spcAft>
                <a:spcPts val="0"/>
              </a:spcAft>
              <a:buSzPts val="3600"/>
              <a:buNone/>
              <a:defRPr sz="4799"/>
            </a:lvl5pPr>
            <a:lvl6pPr lvl="5" rtl="0">
              <a:spcBef>
                <a:spcPts val="0"/>
              </a:spcBef>
              <a:spcAft>
                <a:spcPts val="0"/>
              </a:spcAft>
              <a:buSzPts val="3600"/>
              <a:buNone/>
              <a:defRPr sz="4799"/>
            </a:lvl6pPr>
            <a:lvl7pPr lvl="6" rtl="0">
              <a:spcBef>
                <a:spcPts val="0"/>
              </a:spcBef>
              <a:spcAft>
                <a:spcPts val="0"/>
              </a:spcAft>
              <a:buSzPts val="3600"/>
              <a:buNone/>
              <a:defRPr sz="4799"/>
            </a:lvl7pPr>
            <a:lvl8pPr lvl="7" rtl="0">
              <a:spcBef>
                <a:spcPts val="0"/>
              </a:spcBef>
              <a:spcAft>
                <a:spcPts val="0"/>
              </a:spcAft>
              <a:buSzPts val="3600"/>
              <a:buNone/>
              <a:defRPr sz="4799"/>
            </a:lvl8pPr>
            <a:lvl9pPr lvl="8" rtl="0">
              <a:spcBef>
                <a:spcPts val="0"/>
              </a:spcBef>
              <a:spcAft>
                <a:spcPts val="0"/>
              </a:spcAft>
              <a:buSzPts val="3600"/>
              <a:buNone/>
              <a:defRPr sz="4799"/>
            </a:lvl9pPr>
          </a:lstStyle>
          <a:p>
            <a:r>
              <a:rPr lang="en-US"/>
              <a:t>Click to edit Master title style</a:t>
            </a:r>
            <a:endParaRPr dirty="0"/>
          </a:p>
        </p:txBody>
      </p:sp>
      <p:sp>
        <p:nvSpPr>
          <p:cNvPr id="17" name="Google Shape;17;p3"/>
          <p:cNvSpPr txBox="1">
            <a:spLocks noGrp="1"/>
          </p:cNvSpPr>
          <p:nvPr>
            <p:ph type="subTitle" idx="1"/>
          </p:nvPr>
        </p:nvSpPr>
        <p:spPr>
          <a:xfrm>
            <a:off x="1078993" y="3482518"/>
            <a:ext cx="7404608" cy="602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1800"/>
              <a:buNone/>
              <a:defRPr sz="2399">
                <a:solidFill>
                  <a:schemeClr val="lt1"/>
                </a:solidFill>
                <a:latin typeface="+mn-lt"/>
              </a:defRPr>
            </a:lvl1pPr>
            <a:lvl2pPr lvl="1" rtl="0">
              <a:spcBef>
                <a:spcPts val="0"/>
              </a:spcBef>
              <a:spcAft>
                <a:spcPts val="0"/>
              </a:spcAft>
              <a:buClr>
                <a:schemeClr val="lt1"/>
              </a:buClr>
              <a:buSzPts val="1800"/>
              <a:buNone/>
              <a:defRPr sz="2399">
                <a:solidFill>
                  <a:schemeClr val="lt1"/>
                </a:solidFill>
              </a:defRPr>
            </a:lvl2pPr>
            <a:lvl3pPr lvl="2" rtl="0">
              <a:spcBef>
                <a:spcPts val="0"/>
              </a:spcBef>
              <a:spcAft>
                <a:spcPts val="0"/>
              </a:spcAft>
              <a:buClr>
                <a:schemeClr val="lt1"/>
              </a:buClr>
              <a:buSzPts val="1800"/>
              <a:buNone/>
              <a:defRPr sz="2399">
                <a:solidFill>
                  <a:schemeClr val="lt1"/>
                </a:solidFill>
              </a:defRPr>
            </a:lvl3pPr>
            <a:lvl4pPr lvl="3" rtl="0">
              <a:spcBef>
                <a:spcPts val="0"/>
              </a:spcBef>
              <a:spcAft>
                <a:spcPts val="0"/>
              </a:spcAft>
              <a:buClr>
                <a:schemeClr val="lt1"/>
              </a:buClr>
              <a:buSzPts val="1800"/>
              <a:buNone/>
              <a:defRPr sz="2399">
                <a:solidFill>
                  <a:schemeClr val="lt1"/>
                </a:solidFill>
              </a:defRPr>
            </a:lvl4pPr>
            <a:lvl5pPr lvl="4" rtl="0">
              <a:spcBef>
                <a:spcPts val="0"/>
              </a:spcBef>
              <a:spcAft>
                <a:spcPts val="0"/>
              </a:spcAft>
              <a:buClr>
                <a:schemeClr val="lt1"/>
              </a:buClr>
              <a:buSzPts val="1800"/>
              <a:buNone/>
              <a:defRPr sz="2399">
                <a:solidFill>
                  <a:schemeClr val="lt1"/>
                </a:solidFill>
              </a:defRPr>
            </a:lvl5pPr>
            <a:lvl6pPr lvl="5" rtl="0">
              <a:spcBef>
                <a:spcPts val="0"/>
              </a:spcBef>
              <a:spcAft>
                <a:spcPts val="0"/>
              </a:spcAft>
              <a:buClr>
                <a:schemeClr val="lt1"/>
              </a:buClr>
              <a:buSzPts val="1800"/>
              <a:buNone/>
              <a:defRPr sz="2399">
                <a:solidFill>
                  <a:schemeClr val="lt1"/>
                </a:solidFill>
              </a:defRPr>
            </a:lvl6pPr>
            <a:lvl7pPr lvl="6" rtl="0">
              <a:spcBef>
                <a:spcPts val="0"/>
              </a:spcBef>
              <a:spcAft>
                <a:spcPts val="0"/>
              </a:spcAft>
              <a:buClr>
                <a:schemeClr val="lt1"/>
              </a:buClr>
              <a:buSzPts val="1800"/>
              <a:buNone/>
              <a:defRPr sz="2399">
                <a:solidFill>
                  <a:schemeClr val="lt1"/>
                </a:solidFill>
              </a:defRPr>
            </a:lvl7pPr>
            <a:lvl8pPr lvl="7" rtl="0">
              <a:spcBef>
                <a:spcPts val="0"/>
              </a:spcBef>
              <a:spcAft>
                <a:spcPts val="0"/>
              </a:spcAft>
              <a:buClr>
                <a:schemeClr val="lt1"/>
              </a:buClr>
              <a:buSzPts val="1800"/>
              <a:buNone/>
              <a:defRPr sz="2399">
                <a:solidFill>
                  <a:schemeClr val="lt1"/>
                </a:solidFill>
              </a:defRPr>
            </a:lvl8pPr>
            <a:lvl9pPr lvl="8" rtl="0">
              <a:spcBef>
                <a:spcPts val="0"/>
              </a:spcBef>
              <a:spcAft>
                <a:spcPts val="0"/>
              </a:spcAft>
              <a:buClr>
                <a:schemeClr val="lt1"/>
              </a:buClr>
              <a:buSzPts val="1800"/>
              <a:buNone/>
              <a:defRPr sz="2399">
                <a:solidFill>
                  <a:schemeClr val="lt1"/>
                </a:solidFill>
              </a:defRPr>
            </a:lvl9pPr>
          </a:lstStyle>
          <a:p>
            <a:r>
              <a:rPr lang="en-US"/>
              <a:t>Click to edit Master subtitle style</a:t>
            </a:r>
            <a:endParaRPr dirty="0"/>
          </a:p>
        </p:txBody>
      </p:sp>
      <p:pic>
        <p:nvPicPr>
          <p:cNvPr id="8" name="Picture 7"/>
          <p:cNvPicPr>
            <a:picLocks noChangeAspect="1"/>
          </p:cNvPicPr>
          <p:nvPr/>
        </p:nvPicPr>
        <p:blipFill>
          <a:blip r:embed="rId4"/>
          <a:stretch>
            <a:fillRect/>
          </a:stretch>
        </p:blipFill>
        <p:spPr>
          <a:xfrm>
            <a:off x="228600" y="5486400"/>
            <a:ext cx="978297" cy="114300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25"/>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1087100" cy="6858000"/>
          </a:xfrm>
          <a:prstGeom prst="rect">
            <a:avLst/>
          </a:prstGeom>
        </p:spPr>
      </p:pic>
      <p:sp>
        <p:nvSpPr>
          <p:cNvPr id="27" name="Google Shape;27;p5"/>
          <p:cNvSpPr/>
          <p:nvPr/>
        </p:nvSpPr>
        <p:spPr>
          <a:xfrm>
            <a:off x="11664029" y="5808167"/>
            <a:ext cx="524663" cy="524800"/>
          </a:xfrm>
          <a:prstGeom prst="rect">
            <a:avLst/>
          </a:prstGeom>
          <a:solidFill>
            <a:srgbClr val="FFB000"/>
          </a:solidFill>
          <a:ln>
            <a:noFill/>
          </a:ln>
          <a:effectLst>
            <a:outerShdw blurRad="214313" dist="47625" dir="5400000" algn="bl" rotWithShape="0">
              <a:srgbClr val="000000">
                <a:alpha val="20000"/>
              </a:srgbClr>
            </a:outerShdw>
          </a:effectLst>
        </p:spPr>
        <p:txBody>
          <a:bodyPr spcFirstLastPara="1" wrap="square" lIns="121868" tIns="121868" rIns="121868" bIns="121868" anchor="ctr" anchorCtr="0">
            <a:noAutofit/>
          </a:bodyPr>
          <a:lstStyle/>
          <a:p>
            <a:pPr marL="0" lvl="0" indent="0" algn="l" rtl="0">
              <a:spcBef>
                <a:spcPts val="0"/>
              </a:spcBef>
              <a:spcAft>
                <a:spcPts val="0"/>
              </a:spcAft>
              <a:buNone/>
            </a:pPr>
            <a:endParaRPr sz="2487"/>
          </a:p>
        </p:txBody>
      </p:sp>
      <p:sp>
        <p:nvSpPr>
          <p:cNvPr id="30" name="Google Shape;30;p5"/>
          <p:cNvSpPr txBox="1">
            <a:spLocks noGrp="1"/>
          </p:cNvSpPr>
          <p:nvPr>
            <p:ph type="body" idx="1"/>
          </p:nvPr>
        </p:nvSpPr>
        <p:spPr>
          <a:xfrm>
            <a:off x="1206897" y="1890167"/>
            <a:ext cx="8838803" cy="3918000"/>
          </a:xfrm>
          <a:prstGeom prst="rect">
            <a:avLst/>
          </a:prstGeom>
        </p:spPr>
        <p:txBody>
          <a:bodyPr spcFirstLastPara="1" wrap="square" lIns="91425" tIns="91425" rIns="91425" bIns="91425" anchor="t" anchorCtr="0">
            <a:noAutofit/>
          </a:bodyPr>
          <a:lstStyle>
            <a:lvl1pPr marL="609448" lvl="0" indent="-524802">
              <a:spcBef>
                <a:spcPts val="800"/>
              </a:spcBef>
              <a:spcAft>
                <a:spcPts val="0"/>
              </a:spcAft>
              <a:buSzPts val="2600"/>
              <a:buChar char="▪"/>
              <a:defRPr>
                <a:latin typeface="+mn-lt"/>
              </a:defRPr>
            </a:lvl1pPr>
            <a:lvl2pPr marL="1218895" lvl="1" indent="-524802">
              <a:spcBef>
                <a:spcPts val="0"/>
              </a:spcBef>
              <a:spcAft>
                <a:spcPts val="0"/>
              </a:spcAft>
              <a:buSzPts val="2600"/>
              <a:buChar char="▫"/>
              <a:defRPr/>
            </a:lvl2pPr>
            <a:lvl3pPr marL="1828343" lvl="2" indent="-524802">
              <a:spcBef>
                <a:spcPts val="0"/>
              </a:spcBef>
              <a:spcAft>
                <a:spcPts val="0"/>
              </a:spcAft>
              <a:buSzPts val="2600"/>
              <a:buChar char="▫"/>
              <a:defRPr/>
            </a:lvl3pPr>
            <a:lvl4pPr marL="2437790" lvl="3" indent="-524802">
              <a:spcBef>
                <a:spcPts val="0"/>
              </a:spcBef>
              <a:spcAft>
                <a:spcPts val="0"/>
              </a:spcAft>
              <a:buSzPts val="2600"/>
              <a:buChar char="▫"/>
              <a:defRPr/>
            </a:lvl4pPr>
            <a:lvl5pPr marL="3047238" lvl="4" indent="-524802">
              <a:spcBef>
                <a:spcPts val="0"/>
              </a:spcBef>
              <a:spcAft>
                <a:spcPts val="0"/>
              </a:spcAft>
              <a:buSzPts val="2600"/>
              <a:buChar char="○"/>
              <a:defRPr/>
            </a:lvl5pPr>
            <a:lvl6pPr marL="3656686" lvl="5" indent="-524802">
              <a:spcBef>
                <a:spcPts val="0"/>
              </a:spcBef>
              <a:spcAft>
                <a:spcPts val="0"/>
              </a:spcAft>
              <a:buSzPts val="2600"/>
              <a:buChar char="■"/>
              <a:defRPr/>
            </a:lvl6pPr>
            <a:lvl7pPr marL="4266133" lvl="6" indent="-524802">
              <a:spcBef>
                <a:spcPts val="0"/>
              </a:spcBef>
              <a:spcAft>
                <a:spcPts val="0"/>
              </a:spcAft>
              <a:buSzPts val="2600"/>
              <a:buChar char="●"/>
              <a:defRPr/>
            </a:lvl7pPr>
            <a:lvl8pPr marL="4875581" lvl="7" indent="-524802">
              <a:spcBef>
                <a:spcPts val="0"/>
              </a:spcBef>
              <a:spcAft>
                <a:spcPts val="0"/>
              </a:spcAft>
              <a:buSzPts val="2600"/>
              <a:buChar char="○"/>
              <a:defRPr/>
            </a:lvl8pPr>
            <a:lvl9pPr marL="5485028" lvl="8" indent="-524802">
              <a:spcBef>
                <a:spcPts val="0"/>
              </a:spcBef>
              <a:spcAft>
                <a:spcPts val="0"/>
              </a:spcAft>
              <a:buSzPts val="2600"/>
              <a:buChar char="■"/>
              <a:defRPr/>
            </a:lvl9pPr>
          </a:lstStyle>
          <a:p>
            <a:pPr lvl="0"/>
            <a:r>
              <a:rPr lang="en-US"/>
              <a:t>Click to edit Master text styles</a:t>
            </a:r>
          </a:p>
        </p:txBody>
      </p:sp>
      <p:sp>
        <p:nvSpPr>
          <p:cNvPr id="31" name="Google Shape;31;p5"/>
          <p:cNvSpPr txBox="1">
            <a:spLocks noGrp="1"/>
          </p:cNvSpPr>
          <p:nvPr>
            <p:ph type="sldNum" idx="12"/>
          </p:nvPr>
        </p:nvSpPr>
        <p:spPr>
          <a:xfrm>
            <a:off x="11664162" y="5808300"/>
            <a:ext cx="524663" cy="524800"/>
          </a:xfrm>
          <a:prstGeom prst="rect">
            <a:avLst/>
          </a:prstGeom>
          <a:solidFill>
            <a:schemeClr val="accent1"/>
          </a:solidFill>
        </p:spPr>
        <p:txBody>
          <a:bodyPr spcFirstLastPara="1" wrap="square" lIns="91425" tIns="91425" rIns="91425" bIns="91425" anchor="ctr" anchorCtr="0">
            <a:noAutofit/>
          </a:bodyPr>
          <a:lstStyle>
            <a:lvl1pPr lvl="0">
              <a:buNone/>
              <a:defRPr>
                <a:latin typeface="+mj-lt"/>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uk-UA" smtClean="0"/>
              <a:pPr/>
              <a:t>‹#›</a:t>
            </a:fld>
            <a:endParaRPr lang="uk-UA" dirty="0"/>
          </a:p>
        </p:txBody>
      </p:sp>
      <p:pic>
        <p:nvPicPr>
          <p:cNvPr id="2" name="Picture 1"/>
          <p:cNvPicPr>
            <a:picLocks noChangeAspect="1"/>
          </p:cNvPicPr>
          <p:nvPr/>
        </p:nvPicPr>
        <p:blipFill>
          <a:blip r:embed="rId3">
            <a:alphaModFix/>
          </a:blip>
          <a:stretch>
            <a:fillRect/>
          </a:stretch>
        </p:blipFill>
        <p:spPr>
          <a:xfrm>
            <a:off x="457200" y="521208"/>
            <a:ext cx="8864600" cy="1079500"/>
          </a:xfrm>
          <a:prstGeom prst="rect">
            <a:avLst/>
          </a:prstGeom>
        </p:spPr>
      </p:pic>
      <p:sp>
        <p:nvSpPr>
          <p:cNvPr id="29" name="Google Shape;29;p5"/>
          <p:cNvSpPr txBox="1">
            <a:spLocks noGrp="1"/>
          </p:cNvSpPr>
          <p:nvPr>
            <p:ph type="title"/>
          </p:nvPr>
        </p:nvSpPr>
        <p:spPr>
          <a:xfrm>
            <a:off x="906005" y="524633"/>
            <a:ext cx="8161795" cy="1075600"/>
          </a:xfrm>
          <a:prstGeom prst="rect">
            <a:avLst/>
          </a:prstGeom>
        </p:spPr>
        <p:txBody>
          <a:bodyPr spcFirstLastPara="1" wrap="square" lIns="91425" tIns="91425" rIns="91425" bIns="91425" anchor="ctr" anchorCtr="0">
            <a:noAutofit/>
          </a:bodyPr>
          <a:lstStyle>
            <a:lvl1pPr lvl="0">
              <a:spcBef>
                <a:spcPts val="0"/>
              </a:spcBef>
              <a:spcAft>
                <a:spcPts val="0"/>
              </a:spcAft>
              <a:buSzPts val="2400"/>
              <a:buNone/>
              <a:defRPr>
                <a:latin typeface="+mj-lt"/>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r>
              <a:rPr lang="en-US"/>
              <a:t>Click to edit Master title style</a:t>
            </a:r>
            <a:endParaRPr dirty="0"/>
          </a:p>
        </p:txBody>
      </p:sp>
      <p:pic>
        <p:nvPicPr>
          <p:cNvPr id="3" name="Picture 2"/>
          <p:cNvPicPr>
            <a:picLocks noChangeAspect="1"/>
          </p:cNvPicPr>
          <p:nvPr/>
        </p:nvPicPr>
        <p:blipFill>
          <a:blip r:embed="rId4">
            <a:alphaModFix amt="80000"/>
          </a:blip>
          <a:stretch>
            <a:fillRect/>
          </a:stretch>
        </p:blipFill>
        <p:spPr>
          <a:xfrm>
            <a:off x="9194800" y="520733"/>
            <a:ext cx="2019300" cy="1079500"/>
          </a:xfrm>
          <a:prstGeom prst="rect">
            <a:avLst/>
          </a:prstGeom>
        </p:spPr>
      </p:pic>
      <p:pic>
        <p:nvPicPr>
          <p:cNvPr id="12" name="Picture 11"/>
          <p:cNvPicPr>
            <a:picLocks noChangeAspect="1"/>
          </p:cNvPicPr>
          <p:nvPr/>
        </p:nvPicPr>
        <p:blipFill>
          <a:blip r:embed="rId5"/>
          <a:stretch>
            <a:fillRect/>
          </a:stretch>
        </p:blipFill>
        <p:spPr>
          <a:xfrm>
            <a:off x="228600" y="5486400"/>
            <a:ext cx="978297" cy="114300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1 column half slide">
  <p:cSld name="TITLE_AND_BODY_1">
    <p:spTree>
      <p:nvGrpSpPr>
        <p:cNvPr id="1" name="Shape 33"/>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631258" y="0"/>
            <a:ext cx="7302500" cy="6858000"/>
          </a:xfrm>
          <a:prstGeom prst="rect">
            <a:avLst/>
          </a:prstGeom>
        </p:spPr>
      </p:pic>
      <p:pic>
        <p:nvPicPr>
          <p:cNvPr id="3" name="Picture 2"/>
          <p:cNvPicPr>
            <a:picLocks noChangeAspect="1"/>
          </p:cNvPicPr>
          <p:nvPr/>
        </p:nvPicPr>
        <p:blipFill>
          <a:blip r:embed="rId3"/>
          <a:stretch>
            <a:fillRect/>
          </a:stretch>
        </p:blipFill>
        <p:spPr>
          <a:xfrm>
            <a:off x="5712108" y="520667"/>
            <a:ext cx="4914900" cy="1079500"/>
          </a:xfrm>
          <a:prstGeom prst="rect">
            <a:avLst/>
          </a:prstGeom>
        </p:spPr>
      </p:pic>
      <p:pic>
        <p:nvPicPr>
          <p:cNvPr id="4" name="Picture 3"/>
          <p:cNvPicPr>
            <a:picLocks noChangeAspect="1"/>
          </p:cNvPicPr>
          <p:nvPr/>
        </p:nvPicPr>
        <p:blipFill>
          <a:blip r:embed="rId4">
            <a:alphaModFix amt="80000"/>
          </a:blip>
          <a:stretch>
            <a:fillRect/>
          </a:stretch>
        </p:blipFill>
        <p:spPr>
          <a:xfrm>
            <a:off x="10502734" y="520667"/>
            <a:ext cx="1562100" cy="1079500"/>
          </a:xfrm>
          <a:prstGeom prst="rect">
            <a:avLst/>
          </a:prstGeom>
        </p:spPr>
      </p:pic>
      <p:sp>
        <p:nvSpPr>
          <p:cNvPr id="35" name="Google Shape;35;p6"/>
          <p:cNvSpPr/>
          <p:nvPr/>
        </p:nvSpPr>
        <p:spPr>
          <a:xfrm>
            <a:off x="11664029" y="5808167"/>
            <a:ext cx="524663" cy="524800"/>
          </a:xfrm>
          <a:prstGeom prst="rect">
            <a:avLst/>
          </a:prstGeom>
          <a:solidFill>
            <a:srgbClr val="FFB000"/>
          </a:solidFill>
          <a:ln>
            <a:noFill/>
          </a:ln>
          <a:effectLst>
            <a:outerShdw blurRad="214313" dist="47625" dir="5400000" algn="bl" rotWithShape="0">
              <a:srgbClr val="000000">
                <a:alpha val="20000"/>
              </a:srgbClr>
            </a:outerShdw>
          </a:effectLst>
        </p:spPr>
        <p:txBody>
          <a:bodyPr spcFirstLastPara="1" wrap="square" lIns="121868" tIns="121868" rIns="121868" bIns="121868" anchor="ctr" anchorCtr="0">
            <a:noAutofit/>
          </a:bodyPr>
          <a:lstStyle/>
          <a:p>
            <a:pPr marL="0" lvl="0" indent="0" algn="l" rtl="0">
              <a:spcBef>
                <a:spcPts val="0"/>
              </a:spcBef>
              <a:spcAft>
                <a:spcPts val="0"/>
              </a:spcAft>
              <a:buNone/>
            </a:pPr>
            <a:endParaRPr sz="2487"/>
          </a:p>
        </p:txBody>
      </p:sp>
      <p:sp>
        <p:nvSpPr>
          <p:cNvPr id="37" name="Google Shape;37;p6"/>
          <p:cNvSpPr txBox="1">
            <a:spLocks noGrp="1"/>
          </p:cNvSpPr>
          <p:nvPr>
            <p:ph type="title"/>
          </p:nvPr>
        </p:nvSpPr>
        <p:spPr>
          <a:xfrm>
            <a:off x="5975909" y="524633"/>
            <a:ext cx="4395749" cy="1075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2666" b="0">
                <a:latin typeface="+mj-lt"/>
              </a:defRPr>
            </a:lvl1pPr>
            <a:lvl2pPr lvl="1" rtl="0">
              <a:spcBef>
                <a:spcPts val="0"/>
              </a:spcBef>
              <a:spcAft>
                <a:spcPts val="0"/>
              </a:spcAft>
              <a:buSzPts val="2000"/>
              <a:buNone/>
              <a:defRPr sz="2666"/>
            </a:lvl2pPr>
            <a:lvl3pPr lvl="2" rtl="0">
              <a:spcBef>
                <a:spcPts val="0"/>
              </a:spcBef>
              <a:spcAft>
                <a:spcPts val="0"/>
              </a:spcAft>
              <a:buSzPts val="2000"/>
              <a:buNone/>
              <a:defRPr sz="2666"/>
            </a:lvl3pPr>
            <a:lvl4pPr lvl="3" rtl="0">
              <a:spcBef>
                <a:spcPts val="0"/>
              </a:spcBef>
              <a:spcAft>
                <a:spcPts val="0"/>
              </a:spcAft>
              <a:buSzPts val="2000"/>
              <a:buNone/>
              <a:defRPr sz="2666"/>
            </a:lvl4pPr>
            <a:lvl5pPr lvl="4" rtl="0">
              <a:spcBef>
                <a:spcPts val="0"/>
              </a:spcBef>
              <a:spcAft>
                <a:spcPts val="0"/>
              </a:spcAft>
              <a:buSzPts val="2000"/>
              <a:buNone/>
              <a:defRPr sz="2666"/>
            </a:lvl5pPr>
            <a:lvl6pPr lvl="5" rtl="0">
              <a:spcBef>
                <a:spcPts val="0"/>
              </a:spcBef>
              <a:spcAft>
                <a:spcPts val="0"/>
              </a:spcAft>
              <a:buSzPts val="2000"/>
              <a:buNone/>
              <a:defRPr sz="2666"/>
            </a:lvl6pPr>
            <a:lvl7pPr lvl="6" rtl="0">
              <a:spcBef>
                <a:spcPts val="0"/>
              </a:spcBef>
              <a:spcAft>
                <a:spcPts val="0"/>
              </a:spcAft>
              <a:buSzPts val="2000"/>
              <a:buNone/>
              <a:defRPr sz="2666"/>
            </a:lvl7pPr>
            <a:lvl8pPr lvl="7" rtl="0">
              <a:spcBef>
                <a:spcPts val="0"/>
              </a:spcBef>
              <a:spcAft>
                <a:spcPts val="0"/>
              </a:spcAft>
              <a:buSzPts val="2000"/>
              <a:buNone/>
              <a:defRPr sz="2666"/>
            </a:lvl8pPr>
            <a:lvl9pPr lvl="8" rtl="0">
              <a:spcBef>
                <a:spcPts val="0"/>
              </a:spcBef>
              <a:spcAft>
                <a:spcPts val="0"/>
              </a:spcAft>
              <a:buSzPts val="2000"/>
              <a:buNone/>
              <a:defRPr sz="2666"/>
            </a:lvl9pPr>
          </a:lstStyle>
          <a:p>
            <a:r>
              <a:rPr lang="en-US"/>
              <a:t>Click to edit Master title style</a:t>
            </a:r>
            <a:endParaRPr dirty="0"/>
          </a:p>
        </p:txBody>
      </p:sp>
      <p:sp>
        <p:nvSpPr>
          <p:cNvPr id="38" name="Google Shape;38;p6"/>
          <p:cNvSpPr txBox="1">
            <a:spLocks noGrp="1"/>
          </p:cNvSpPr>
          <p:nvPr>
            <p:ph type="body" idx="1"/>
          </p:nvPr>
        </p:nvSpPr>
        <p:spPr>
          <a:xfrm>
            <a:off x="5975909" y="1798867"/>
            <a:ext cx="4770088" cy="4534100"/>
          </a:xfrm>
          <a:prstGeom prst="rect">
            <a:avLst/>
          </a:prstGeom>
        </p:spPr>
        <p:txBody>
          <a:bodyPr spcFirstLastPara="1" wrap="square" lIns="91425" tIns="91425" rIns="91425" bIns="91425" anchor="t" anchorCtr="0">
            <a:noAutofit/>
          </a:bodyPr>
          <a:lstStyle>
            <a:lvl1pPr marL="609448" lvl="0" indent="-490944" rtl="0">
              <a:spcBef>
                <a:spcPts val="800"/>
              </a:spcBef>
              <a:spcAft>
                <a:spcPts val="0"/>
              </a:spcAft>
              <a:buSzPts val="2200"/>
              <a:buChar char="▪"/>
              <a:defRPr sz="2933">
                <a:latin typeface="+mn-lt"/>
              </a:defRPr>
            </a:lvl1pPr>
            <a:lvl2pPr marL="1218895" lvl="1" indent="-490944" rtl="0">
              <a:spcBef>
                <a:spcPts val="0"/>
              </a:spcBef>
              <a:spcAft>
                <a:spcPts val="0"/>
              </a:spcAft>
              <a:buSzPts val="2200"/>
              <a:buChar char="▫"/>
              <a:defRPr sz="2933"/>
            </a:lvl2pPr>
            <a:lvl3pPr marL="1828343" lvl="2" indent="-490944" rtl="0">
              <a:spcBef>
                <a:spcPts val="0"/>
              </a:spcBef>
              <a:spcAft>
                <a:spcPts val="0"/>
              </a:spcAft>
              <a:buSzPts val="2200"/>
              <a:buChar char="▫"/>
              <a:defRPr sz="2933"/>
            </a:lvl3pPr>
            <a:lvl4pPr marL="2437790" lvl="3" indent="-490944" rtl="0">
              <a:spcBef>
                <a:spcPts val="0"/>
              </a:spcBef>
              <a:spcAft>
                <a:spcPts val="0"/>
              </a:spcAft>
              <a:buSzPts val="2200"/>
              <a:buChar char="▫"/>
              <a:defRPr sz="2933"/>
            </a:lvl4pPr>
            <a:lvl5pPr marL="3047238" lvl="4" indent="-490944" rtl="0">
              <a:spcBef>
                <a:spcPts val="0"/>
              </a:spcBef>
              <a:spcAft>
                <a:spcPts val="0"/>
              </a:spcAft>
              <a:buSzPts val="2200"/>
              <a:buChar char="○"/>
              <a:defRPr sz="2933"/>
            </a:lvl5pPr>
            <a:lvl6pPr marL="3656686" lvl="5" indent="-490944" rtl="0">
              <a:spcBef>
                <a:spcPts val="0"/>
              </a:spcBef>
              <a:spcAft>
                <a:spcPts val="0"/>
              </a:spcAft>
              <a:buSzPts val="2200"/>
              <a:buChar char="■"/>
              <a:defRPr sz="2933"/>
            </a:lvl6pPr>
            <a:lvl7pPr marL="4266133" lvl="6" indent="-490944" rtl="0">
              <a:spcBef>
                <a:spcPts val="0"/>
              </a:spcBef>
              <a:spcAft>
                <a:spcPts val="0"/>
              </a:spcAft>
              <a:buSzPts val="2200"/>
              <a:buChar char="●"/>
              <a:defRPr sz="2933"/>
            </a:lvl7pPr>
            <a:lvl8pPr marL="4875581" lvl="7" indent="-490944" rtl="0">
              <a:spcBef>
                <a:spcPts val="0"/>
              </a:spcBef>
              <a:spcAft>
                <a:spcPts val="0"/>
              </a:spcAft>
              <a:buSzPts val="2200"/>
              <a:buChar char="○"/>
              <a:defRPr sz="2933"/>
            </a:lvl8pPr>
            <a:lvl9pPr marL="5485028" lvl="8" indent="-490944" rtl="0">
              <a:spcBef>
                <a:spcPts val="0"/>
              </a:spcBef>
              <a:spcAft>
                <a:spcPts val="0"/>
              </a:spcAft>
              <a:buSzPts val="2200"/>
              <a:buChar char="■"/>
              <a:defRPr sz="2933"/>
            </a:lvl9pPr>
          </a:lstStyle>
          <a:p>
            <a:pPr lvl="0"/>
            <a:r>
              <a:rPr lang="en-US"/>
              <a:t>Click to edit Master text styles</a:t>
            </a:r>
          </a:p>
        </p:txBody>
      </p:sp>
      <p:sp>
        <p:nvSpPr>
          <p:cNvPr id="39" name="Google Shape;39;p6"/>
          <p:cNvSpPr txBox="1">
            <a:spLocks noGrp="1"/>
          </p:cNvSpPr>
          <p:nvPr>
            <p:ph type="sldNum" idx="12"/>
          </p:nvPr>
        </p:nvSpPr>
        <p:spPr>
          <a:xfrm>
            <a:off x="11664162" y="5808300"/>
            <a:ext cx="524663" cy="524800"/>
          </a:xfrm>
          <a:prstGeom prst="rect">
            <a:avLst/>
          </a:prstGeom>
          <a:solidFill>
            <a:schemeClr val="accent1"/>
          </a:solidFill>
        </p:spPr>
        <p:txBody>
          <a:bodyPr spcFirstLastPara="1" wrap="square" lIns="91425" tIns="91425" rIns="91425" bIns="91425" anchor="ctr" anchorCtr="0">
            <a:noAutofit/>
          </a:bodyPr>
          <a:lstStyle>
            <a:lvl1pPr lvl="0" rtl="0">
              <a:buNone/>
              <a:defRPr>
                <a:latin typeface="+mj-lt"/>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uk-UA" smtClean="0"/>
              <a:pPr/>
              <a:t>‹#›</a:t>
            </a:fld>
            <a:endParaRPr lang="uk-UA" dirty="0"/>
          </a:p>
        </p:txBody>
      </p:sp>
      <p:pic>
        <p:nvPicPr>
          <p:cNvPr id="5" name="Picture 4"/>
          <p:cNvPicPr>
            <a:picLocks noChangeAspect="1"/>
          </p:cNvPicPr>
          <p:nvPr/>
        </p:nvPicPr>
        <p:blipFill>
          <a:blip r:embed="rId5"/>
          <a:stretch>
            <a:fillRect/>
          </a:stretch>
        </p:blipFill>
        <p:spPr>
          <a:xfrm>
            <a:off x="228600" y="5486400"/>
            <a:ext cx="978408" cy="114313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p:cSld name="TITLE_ONLY">
    <p:spTree>
      <p:nvGrpSpPr>
        <p:cNvPr id="1" name="Shape 60"/>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088892" y="0"/>
            <a:ext cx="11099800" cy="6858000"/>
          </a:xfrm>
          <a:prstGeom prst="rect">
            <a:avLst/>
          </a:prstGeom>
        </p:spPr>
      </p:pic>
      <p:pic>
        <p:nvPicPr>
          <p:cNvPr id="9" name="Picture 8"/>
          <p:cNvPicPr>
            <a:picLocks noChangeAspect="1"/>
          </p:cNvPicPr>
          <p:nvPr/>
        </p:nvPicPr>
        <p:blipFill>
          <a:blip r:embed="rId3">
            <a:alphaModFix amt="80000"/>
          </a:blip>
          <a:stretch>
            <a:fillRect/>
          </a:stretch>
        </p:blipFill>
        <p:spPr>
          <a:xfrm>
            <a:off x="1437783" y="520667"/>
            <a:ext cx="1562100" cy="1079500"/>
          </a:xfrm>
          <a:prstGeom prst="rect">
            <a:avLst/>
          </a:prstGeom>
        </p:spPr>
      </p:pic>
      <p:pic>
        <p:nvPicPr>
          <p:cNvPr id="10" name="Picture 9"/>
          <p:cNvPicPr>
            <a:picLocks noChangeAspect="1"/>
          </p:cNvPicPr>
          <p:nvPr/>
        </p:nvPicPr>
        <p:blipFill>
          <a:blip r:embed="rId4"/>
          <a:stretch>
            <a:fillRect/>
          </a:stretch>
        </p:blipFill>
        <p:spPr>
          <a:xfrm>
            <a:off x="2870948" y="520667"/>
            <a:ext cx="9321800" cy="1079500"/>
          </a:xfrm>
          <a:prstGeom prst="rect">
            <a:avLst/>
          </a:prstGeom>
        </p:spPr>
      </p:pic>
      <p:sp>
        <p:nvSpPr>
          <p:cNvPr id="11" name="Google Shape;45;p7"/>
          <p:cNvSpPr txBox="1">
            <a:spLocks noGrp="1"/>
          </p:cNvSpPr>
          <p:nvPr>
            <p:ph type="title"/>
          </p:nvPr>
        </p:nvSpPr>
        <p:spPr>
          <a:xfrm>
            <a:off x="3124199" y="524633"/>
            <a:ext cx="8539829" cy="1075600"/>
          </a:xfrm>
          <a:prstGeom prst="rect">
            <a:avLst/>
          </a:prstGeom>
          <a:noFill/>
        </p:spPr>
        <p:txBody>
          <a:bodyPr spcFirstLastPara="1" wrap="square" lIns="91425" tIns="91425" rIns="91425" bIns="91425" anchor="ctr" anchorCtr="0">
            <a:noAutofit/>
          </a:bodyPr>
          <a:lstStyle>
            <a:lvl1pPr lvl="0">
              <a:spcBef>
                <a:spcPts val="0"/>
              </a:spcBef>
              <a:spcAft>
                <a:spcPts val="0"/>
              </a:spcAft>
              <a:buSzPts val="2400"/>
              <a:buNone/>
              <a:defRPr>
                <a:latin typeface="+mj-lt"/>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r>
              <a:rPr lang="en-US"/>
              <a:t>Click to edit Master title style</a:t>
            </a:r>
            <a:endParaRPr dirty="0"/>
          </a:p>
        </p:txBody>
      </p:sp>
      <p:pic>
        <p:nvPicPr>
          <p:cNvPr id="12" name="Picture 11"/>
          <p:cNvPicPr>
            <a:picLocks noChangeAspect="1"/>
          </p:cNvPicPr>
          <p:nvPr/>
        </p:nvPicPr>
        <p:blipFill>
          <a:blip r:embed="rId5"/>
          <a:stretch>
            <a:fillRect/>
          </a:stretch>
        </p:blipFill>
        <p:spPr>
          <a:xfrm>
            <a:off x="228600" y="457037"/>
            <a:ext cx="978408" cy="1143130"/>
          </a:xfrm>
          <a:prstGeom prst="rect">
            <a:avLst/>
          </a:prstGeom>
        </p:spPr>
      </p:pic>
      <p:sp>
        <p:nvSpPr>
          <p:cNvPr id="62" name="Google Shape;62;p9"/>
          <p:cNvSpPr/>
          <p:nvPr/>
        </p:nvSpPr>
        <p:spPr>
          <a:xfrm>
            <a:off x="11664029" y="5808167"/>
            <a:ext cx="524663" cy="524800"/>
          </a:xfrm>
          <a:prstGeom prst="rect">
            <a:avLst/>
          </a:prstGeom>
          <a:solidFill>
            <a:srgbClr val="FFB000"/>
          </a:solidFill>
          <a:ln>
            <a:noFill/>
          </a:ln>
          <a:effectLst>
            <a:outerShdw blurRad="214313" dist="47625" dir="5400000" algn="bl" rotWithShape="0">
              <a:srgbClr val="000000">
                <a:alpha val="20000"/>
              </a:srgbClr>
            </a:outerShdw>
          </a:effectLst>
        </p:spPr>
        <p:txBody>
          <a:bodyPr spcFirstLastPara="1" wrap="square" lIns="121868" tIns="121868" rIns="121868" bIns="121868" anchor="ctr" anchorCtr="0">
            <a:noAutofit/>
          </a:bodyPr>
          <a:lstStyle/>
          <a:p>
            <a:pPr marL="0" lvl="0" indent="0" algn="l" rtl="0">
              <a:spcBef>
                <a:spcPts val="0"/>
              </a:spcBef>
              <a:spcAft>
                <a:spcPts val="0"/>
              </a:spcAft>
              <a:buNone/>
            </a:pPr>
            <a:endParaRPr sz="2487"/>
          </a:p>
        </p:txBody>
      </p:sp>
      <p:sp>
        <p:nvSpPr>
          <p:cNvPr id="65" name="Google Shape;65;p9"/>
          <p:cNvSpPr txBox="1">
            <a:spLocks noGrp="1"/>
          </p:cNvSpPr>
          <p:nvPr>
            <p:ph type="sldNum" idx="12"/>
          </p:nvPr>
        </p:nvSpPr>
        <p:spPr>
          <a:xfrm>
            <a:off x="11664162" y="5808300"/>
            <a:ext cx="524663" cy="524800"/>
          </a:xfrm>
          <a:prstGeom prst="rect">
            <a:avLst/>
          </a:prstGeom>
          <a:solidFill>
            <a:schemeClr val="accent1"/>
          </a:solidFill>
        </p:spPr>
        <p:txBody>
          <a:bodyPr spcFirstLastPara="1" wrap="square" lIns="91425" tIns="91425" rIns="91425" bIns="91425" anchor="ctr" anchorCtr="0">
            <a:noAutofit/>
          </a:bodyPr>
          <a:lstStyle>
            <a:lvl1pPr lvl="0">
              <a:buNone/>
              <a:defRPr>
                <a:latin typeface="+mj-lt"/>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uk-UA" smtClean="0"/>
              <a:pPr/>
              <a:t>‹#›</a:t>
            </a:fld>
            <a:endParaRPr lang="uk-UA"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4"/>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088892" y="0"/>
            <a:ext cx="11099800" cy="6858000"/>
          </a:xfrm>
          <a:prstGeom prst="rect">
            <a:avLst/>
          </a:prstGeom>
        </p:spPr>
      </p:pic>
      <p:pic>
        <p:nvPicPr>
          <p:cNvPr id="6" name="Picture 5"/>
          <p:cNvPicPr>
            <a:picLocks noChangeAspect="1"/>
          </p:cNvPicPr>
          <p:nvPr/>
        </p:nvPicPr>
        <p:blipFill>
          <a:blip r:embed="rId3"/>
          <a:stretch>
            <a:fillRect/>
          </a:stretch>
        </p:blipFill>
        <p:spPr>
          <a:xfrm>
            <a:off x="228600" y="457037"/>
            <a:ext cx="978408" cy="1143130"/>
          </a:xfrm>
          <a:prstGeom prst="rect">
            <a:avLst/>
          </a:prstGeom>
        </p:spPr>
      </p:pic>
      <p:sp>
        <p:nvSpPr>
          <p:cNvPr id="76" name="Google Shape;76;p11"/>
          <p:cNvSpPr/>
          <p:nvPr/>
        </p:nvSpPr>
        <p:spPr>
          <a:xfrm>
            <a:off x="11664029" y="5808167"/>
            <a:ext cx="524663" cy="524800"/>
          </a:xfrm>
          <a:prstGeom prst="rect">
            <a:avLst/>
          </a:prstGeom>
          <a:solidFill>
            <a:srgbClr val="FFB000"/>
          </a:solidFill>
          <a:ln>
            <a:noFill/>
          </a:ln>
          <a:effectLst>
            <a:outerShdw blurRad="214313" dist="47625" dir="5400000" algn="bl" rotWithShape="0">
              <a:srgbClr val="000000">
                <a:alpha val="20000"/>
              </a:srgbClr>
            </a:outerShdw>
          </a:effectLst>
        </p:spPr>
        <p:txBody>
          <a:bodyPr spcFirstLastPara="1" wrap="square" lIns="121868" tIns="121868" rIns="121868" bIns="121868" anchor="ctr" anchorCtr="0">
            <a:noAutofit/>
          </a:bodyPr>
          <a:lstStyle/>
          <a:p>
            <a:pPr marL="0" lvl="0" indent="0" algn="l" rtl="0">
              <a:spcBef>
                <a:spcPts val="0"/>
              </a:spcBef>
              <a:spcAft>
                <a:spcPts val="0"/>
              </a:spcAft>
              <a:buNone/>
            </a:pPr>
            <a:endParaRPr sz="2487"/>
          </a:p>
        </p:txBody>
      </p:sp>
      <p:sp>
        <p:nvSpPr>
          <p:cNvPr id="77" name="Google Shape;77;p11"/>
          <p:cNvSpPr txBox="1">
            <a:spLocks noGrp="1"/>
          </p:cNvSpPr>
          <p:nvPr>
            <p:ph type="sldNum" idx="12"/>
          </p:nvPr>
        </p:nvSpPr>
        <p:spPr>
          <a:xfrm>
            <a:off x="11664162" y="5808300"/>
            <a:ext cx="524663" cy="524800"/>
          </a:xfrm>
          <a:prstGeom prst="rect">
            <a:avLst/>
          </a:prstGeom>
          <a:solidFill>
            <a:schemeClr val="accent1"/>
          </a:solidFill>
        </p:spPr>
        <p:txBody>
          <a:bodyPr spcFirstLastPara="1" wrap="square" lIns="91425" tIns="91425" rIns="91425" bIns="91425" anchor="ctr" anchorCtr="0">
            <a:noAutofit/>
          </a:bodyPr>
          <a:lstStyle>
            <a:lvl1pPr lvl="0">
              <a:buNone/>
              <a:defRPr>
                <a:latin typeface="+mj-lt"/>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uk-UA" smtClean="0"/>
              <a:pPr/>
              <a:t>‹#›</a:t>
            </a:fld>
            <a:endParaRPr lang="uk-UA"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blipFill dpi="0" rotWithShape="1">
          <a:blip r:embed="rId8">
            <a:lum/>
          </a:blip>
          <a:srcRect/>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575856" y="524633"/>
            <a:ext cx="8983660" cy="10756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lt1"/>
              </a:buClr>
              <a:buSzPts val="2400"/>
              <a:buFont typeface="Barlow"/>
              <a:buNone/>
              <a:defRPr sz="2400" b="1">
                <a:solidFill>
                  <a:schemeClr val="lt1"/>
                </a:solidFill>
                <a:latin typeface="Barlow"/>
                <a:ea typeface="Barlow"/>
                <a:cs typeface="Barlow"/>
                <a:sym typeface="Barlow"/>
              </a:defRPr>
            </a:lvl1pPr>
            <a:lvl2pPr lvl="1">
              <a:spcBef>
                <a:spcPts val="0"/>
              </a:spcBef>
              <a:spcAft>
                <a:spcPts val="0"/>
              </a:spcAft>
              <a:buClr>
                <a:schemeClr val="lt1"/>
              </a:buClr>
              <a:buSzPts val="2400"/>
              <a:buFont typeface="Barlow"/>
              <a:buNone/>
              <a:defRPr sz="2400" b="1">
                <a:solidFill>
                  <a:schemeClr val="lt1"/>
                </a:solidFill>
                <a:latin typeface="Barlow"/>
                <a:ea typeface="Barlow"/>
                <a:cs typeface="Barlow"/>
                <a:sym typeface="Barlow"/>
              </a:defRPr>
            </a:lvl2pPr>
            <a:lvl3pPr lvl="2">
              <a:spcBef>
                <a:spcPts val="0"/>
              </a:spcBef>
              <a:spcAft>
                <a:spcPts val="0"/>
              </a:spcAft>
              <a:buClr>
                <a:schemeClr val="lt1"/>
              </a:buClr>
              <a:buSzPts val="2400"/>
              <a:buFont typeface="Barlow"/>
              <a:buNone/>
              <a:defRPr sz="2400" b="1">
                <a:solidFill>
                  <a:schemeClr val="lt1"/>
                </a:solidFill>
                <a:latin typeface="Barlow"/>
                <a:ea typeface="Barlow"/>
                <a:cs typeface="Barlow"/>
                <a:sym typeface="Barlow"/>
              </a:defRPr>
            </a:lvl3pPr>
            <a:lvl4pPr lvl="3">
              <a:spcBef>
                <a:spcPts val="0"/>
              </a:spcBef>
              <a:spcAft>
                <a:spcPts val="0"/>
              </a:spcAft>
              <a:buClr>
                <a:schemeClr val="lt1"/>
              </a:buClr>
              <a:buSzPts val="2400"/>
              <a:buFont typeface="Barlow"/>
              <a:buNone/>
              <a:defRPr sz="2400" b="1">
                <a:solidFill>
                  <a:schemeClr val="lt1"/>
                </a:solidFill>
                <a:latin typeface="Barlow"/>
                <a:ea typeface="Barlow"/>
                <a:cs typeface="Barlow"/>
                <a:sym typeface="Barlow"/>
              </a:defRPr>
            </a:lvl4pPr>
            <a:lvl5pPr lvl="4">
              <a:spcBef>
                <a:spcPts val="0"/>
              </a:spcBef>
              <a:spcAft>
                <a:spcPts val="0"/>
              </a:spcAft>
              <a:buClr>
                <a:schemeClr val="lt1"/>
              </a:buClr>
              <a:buSzPts val="2400"/>
              <a:buFont typeface="Barlow"/>
              <a:buNone/>
              <a:defRPr sz="2400" b="1">
                <a:solidFill>
                  <a:schemeClr val="lt1"/>
                </a:solidFill>
                <a:latin typeface="Barlow"/>
                <a:ea typeface="Barlow"/>
                <a:cs typeface="Barlow"/>
                <a:sym typeface="Barlow"/>
              </a:defRPr>
            </a:lvl5pPr>
            <a:lvl6pPr lvl="5">
              <a:spcBef>
                <a:spcPts val="0"/>
              </a:spcBef>
              <a:spcAft>
                <a:spcPts val="0"/>
              </a:spcAft>
              <a:buClr>
                <a:schemeClr val="lt1"/>
              </a:buClr>
              <a:buSzPts val="2400"/>
              <a:buFont typeface="Barlow"/>
              <a:buNone/>
              <a:defRPr sz="2400" b="1">
                <a:solidFill>
                  <a:schemeClr val="lt1"/>
                </a:solidFill>
                <a:latin typeface="Barlow"/>
                <a:ea typeface="Barlow"/>
                <a:cs typeface="Barlow"/>
                <a:sym typeface="Barlow"/>
              </a:defRPr>
            </a:lvl6pPr>
            <a:lvl7pPr lvl="6">
              <a:spcBef>
                <a:spcPts val="0"/>
              </a:spcBef>
              <a:spcAft>
                <a:spcPts val="0"/>
              </a:spcAft>
              <a:buClr>
                <a:schemeClr val="lt1"/>
              </a:buClr>
              <a:buSzPts val="2400"/>
              <a:buFont typeface="Barlow"/>
              <a:buNone/>
              <a:defRPr sz="2400" b="1">
                <a:solidFill>
                  <a:schemeClr val="lt1"/>
                </a:solidFill>
                <a:latin typeface="Barlow"/>
                <a:ea typeface="Barlow"/>
                <a:cs typeface="Barlow"/>
                <a:sym typeface="Barlow"/>
              </a:defRPr>
            </a:lvl7pPr>
            <a:lvl8pPr lvl="7">
              <a:spcBef>
                <a:spcPts val="0"/>
              </a:spcBef>
              <a:spcAft>
                <a:spcPts val="0"/>
              </a:spcAft>
              <a:buClr>
                <a:schemeClr val="lt1"/>
              </a:buClr>
              <a:buSzPts val="2400"/>
              <a:buFont typeface="Barlow"/>
              <a:buNone/>
              <a:defRPr sz="2400" b="1">
                <a:solidFill>
                  <a:schemeClr val="lt1"/>
                </a:solidFill>
                <a:latin typeface="Barlow"/>
                <a:ea typeface="Barlow"/>
                <a:cs typeface="Barlow"/>
                <a:sym typeface="Barlow"/>
              </a:defRPr>
            </a:lvl8pPr>
            <a:lvl9pPr lvl="8">
              <a:spcBef>
                <a:spcPts val="0"/>
              </a:spcBef>
              <a:spcAft>
                <a:spcPts val="0"/>
              </a:spcAft>
              <a:buClr>
                <a:schemeClr val="lt1"/>
              </a:buClr>
              <a:buSzPts val="2400"/>
              <a:buFont typeface="Barlow"/>
              <a:buNone/>
              <a:defRPr sz="2400" b="1">
                <a:solidFill>
                  <a:schemeClr val="lt1"/>
                </a:solidFill>
                <a:latin typeface="Barlow"/>
                <a:ea typeface="Barlow"/>
                <a:cs typeface="Barlow"/>
                <a:sym typeface="Barlow"/>
              </a:defRPr>
            </a:lvl9pPr>
          </a:lstStyle>
          <a:p>
            <a:endParaRPr/>
          </a:p>
        </p:txBody>
      </p:sp>
      <p:sp>
        <p:nvSpPr>
          <p:cNvPr id="7" name="Google Shape;7;p1"/>
          <p:cNvSpPr txBox="1">
            <a:spLocks noGrp="1"/>
          </p:cNvSpPr>
          <p:nvPr>
            <p:ph type="body" idx="1"/>
          </p:nvPr>
        </p:nvSpPr>
        <p:spPr>
          <a:xfrm>
            <a:off x="2074567" y="1798855"/>
            <a:ext cx="9445140" cy="3918000"/>
          </a:xfrm>
          <a:prstGeom prst="rect">
            <a:avLst/>
          </a:prstGeom>
          <a:noFill/>
          <a:ln>
            <a:noFill/>
          </a:ln>
        </p:spPr>
        <p:txBody>
          <a:bodyPr spcFirstLastPara="1" wrap="square" lIns="91425" tIns="91425" rIns="91425" bIns="91425" anchor="t" anchorCtr="0">
            <a:noAutofit/>
          </a:bodyPr>
          <a:lstStyle>
            <a:lvl1pPr marL="457200" lvl="0" indent="-393700">
              <a:spcBef>
                <a:spcPts val="600"/>
              </a:spcBef>
              <a:spcAft>
                <a:spcPts val="0"/>
              </a:spcAft>
              <a:buClr>
                <a:schemeClr val="dk2"/>
              </a:buClr>
              <a:buSzPts val="2600"/>
              <a:buFont typeface="Barlow"/>
              <a:buChar char="▪"/>
              <a:defRPr sz="2600">
                <a:solidFill>
                  <a:schemeClr val="dk1"/>
                </a:solidFill>
                <a:latin typeface="Barlow"/>
                <a:ea typeface="Barlow"/>
                <a:cs typeface="Barlow"/>
                <a:sym typeface="Barlow"/>
              </a:defRPr>
            </a:lvl1pPr>
            <a:lvl2pPr marL="914400" lvl="1" indent="-393700">
              <a:spcBef>
                <a:spcPts val="0"/>
              </a:spcBef>
              <a:spcAft>
                <a:spcPts val="0"/>
              </a:spcAft>
              <a:buClr>
                <a:schemeClr val="dk2"/>
              </a:buClr>
              <a:buSzPts val="2600"/>
              <a:buFont typeface="Barlow"/>
              <a:buChar char="▫"/>
              <a:defRPr sz="2600">
                <a:solidFill>
                  <a:schemeClr val="dk1"/>
                </a:solidFill>
                <a:latin typeface="Barlow"/>
                <a:ea typeface="Barlow"/>
                <a:cs typeface="Barlow"/>
                <a:sym typeface="Barlow"/>
              </a:defRPr>
            </a:lvl2pPr>
            <a:lvl3pPr marL="1371600" lvl="2" indent="-393700">
              <a:spcBef>
                <a:spcPts val="0"/>
              </a:spcBef>
              <a:spcAft>
                <a:spcPts val="0"/>
              </a:spcAft>
              <a:buClr>
                <a:schemeClr val="dk2"/>
              </a:buClr>
              <a:buSzPts val="2600"/>
              <a:buFont typeface="Barlow"/>
              <a:buChar char="▫"/>
              <a:defRPr sz="2600">
                <a:solidFill>
                  <a:schemeClr val="dk1"/>
                </a:solidFill>
                <a:latin typeface="Barlow"/>
                <a:ea typeface="Barlow"/>
                <a:cs typeface="Barlow"/>
                <a:sym typeface="Barlow"/>
              </a:defRPr>
            </a:lvl3pPr>
            <a:lvl4pPr marL="1828800" lvl="3" indent="-393700">
              <a:spcBef>
                <a:spcPts val="0"/>
              </a:spcBef>
              <a:spcAft>
                <a:spcPts val="0"/>
              </a:spcAft>
              <a:buClr>
                <a:schemeClr val="dk1"/>
              </a:buClr>
              <a:buSzPts val="2600"/>
              <a:buFont typeface="Barlow"/>
              <a:buChar char="▫"/>
              <a:defRPr sz="2600">
                <a:solidFill>
                  <a:schemeClr val="dk1"/>
                </a:solidFill>
                <a:latin typeface="Barlow"/>
                <a:ea typeface="Barlow"/>
                <a:cs typeface="Barlow"/>
                <a:sym typeface="Barlow"/>
              </a:defRPr>
            </a:lvl4pPr>
            <a:lvl5pPr marL="2286000" lvl="4" indent="-393700">
              <a:spcBef>
                <a:spcPts val="0"/>
              </a:spcBef>
              <a:spcAft>
                <a:spcPts val="0"/>
              </a:spcAft>
              <a:buClr>
                <a:schemeClr val="dk1"/>
              </a:buClr>
              <a:buSzPts val="2600"/>
              <a:buFont typeface="Barlow"/>
              <a:buChar char="○"/>
              <a:defRPr sz="2600">
                <a:solidFill>
                  <a:schemeClr val="dk1"/>
                </a:solidFill>
                <a:latin typeface="Barlow"/>
                <a:ea typeface="Barlow"/>
                <a:cs typeface="Barlow"/>
                <a:sym typeface="Barlow"/>
              </a:defRPr>
            </a:lvl5pPr>
            <a:lvl6pPr marL="2743200" lvl="5" indent="-393700">
              <a:spcBef>
                <a:spcPts val="0"/>
              </a:spcBef>
              <a:spcAft>
                <a:spcPts val="0"/>
              </a:spcAft>
              <a:buClr>
                <a:schemeClr val="dk1"/>
              </a:buClr>
              <a:buSzPts val="2600"/>
              <a:buFont typeface="Barlow"/>
              <a:buChar char="■"/>
              <a:defRPr sz="2600">
                <a:solidFill>
                  <a:schemeClr val="dk1"/>
                </a:solidFill>
                <a:latin typeface="Barlow"/>
                <a:ea typeface="Barlow"/>
                <a:cs typeface="Barlow"/>
                <a:sym typeface="Barlow"/>
              </a:defRPr>
            </a:lvl6pPr>
            <a:lvl7pPr marL="3200400" lvl="6" indent="-393700">
              <a:spcBef>
                <a:spcPts val="0"/>
              </a:spcBef>
              <a:spcAft>
                <a:spcPts val="0"/>
              </a:spcAft>
              <a:buClr>
                <a:schemeClr val="dk1"/>
              </a:buClr>
              <a:buSzPts val="2600"/>
              <a:buFont typeface="Barlow"/>
              <a:buChar char="●"/>
              <a:defRPr sz="2600">
                <a:solidFill>
                  <a:schemeClr val="dk1"/>
                </a:solidFill>
                <a:latin typeface="Barlow"/>
                <a:ea typeface="Barlow"/>
                <a:cs typeface="Barlow"/>
                <a:sym typeface="Barlow"/>
              </a:defRPr>
            </a:lvl7pPr>
            <a:lvl8pPr marL="3657600" lvl="7" indent="-393700">
              <a:spcBef>
                <a:spcPts val="0"/>
              </a:spcBef>
              <a:spcAft>
                <a:spcPts val="0"/>
              </a:spcAft>
              <a:buClr>
                <a:schemeClr val="dk1"/>
              </a:buClr>
              <a:buSzPts val="2600"/>
              <a:buFont typeface="Barlow"/>
              <a:buChar char="○"/>
              <a:defRPr sz="2600">
                <a:solidFill>
                  <a:schemeClr val="dk1"/>
                </a:solidFill>
                <a:latin typeface="Barlow"/>
                <a:ea typeface="Barlow"/>
                <a:cs typeface="Barlow"/>
                <a:sym typeface="Barlow"/>
              </a:defRPr>
            </a:lvl8pPr>
            <a:lvl9pPr marL="4114800" lvl="8" indent="-393700">
              <a:spcBef>
                <a:spcPts val="0"/>
              </a:spcBef>
              <a:spcAft>
                <a:spcPts val="0"/>
              </a:spcAft>
              <a:buClr>
                <a:schemeClr val="dk1"/>
              </a:buClr>
              <a:buSzPts val="2600"/>
              <a:buFont typeface="Barlow"/>
              <a:buChar char="■"/>
              <a:defRPr sz="2600">
                <a:solidFill>
                  <a:schemeClr val="dk1"/>
                </a:solidFill>
                <a:latin typeface="Barlow"/>
                <a:ea typeface="Barlow"/>
                <a:cs typeface="Barlow"/>
                <a:sym typeface="Barlow"/>
              </a:defRPr>
            </a:lvl9pPr>
          </a:lstStyle>
          <a:p>
            <a:endParaRPr/>
          </a:p>
        </p:txBody>
      </p:sp>
      <p:sp>
        <p:nvSpPr>
          <p:cNvPr id="8" name="Google Shape;8;p1"/>
          <p:cNvSpPr txBox="1">
            <a:spLocks noGrp="1"/>
          </p:cNvSpPr>
          <p:nvPr>
            <p:ph type="sldNum" idx="12"/>
          </p:nvPr>
        </p:nvSpPr>
        <p:spPr>
          <a:xfrm>
            <a:off x="11664162" y="5808300"/>
            <a:ext cx="524663" cy="524800"/>
          </a:xfrm>
          <a:prstGeom prst="rect">
            <a:avLst/>
          </a:prstGeom>
          <a:noFill/>
          <a:ln>
            <a:noFill/>
          </a:ln>
        </p:spPr>
        <p:txBody>
          <a:bodyPr spcFirstLastPara="1" wrap="square" lIns="91425" tIns="91425" rIns="91425" bIns="91425" anchor="ctr" anchorCtr="0">
            <a:noAutofit/>
          </a:bodyPr>
          <a:lstStyle>
            <a:lvl1pPr lvl="0" algn="ctr">
              <a:buNone/>
              <a:defRPr sz="1600" b="1">
                <a:solidFill>
                  <a:schemeClr val="lt1"/>
                </a:solidFill>
                <a:latin typeface="Barlow"/>
                <a:ea typeface="Barlow"/>
                <a:cs typeface="Barlow"/>
                <a:sym typeface="Barlow"/>
              </a:defRPr>
            </a:lvl1pPr>
            <a:lvl2pPr lvl="1" algn="ctr">
              <a:buNone/>
              <a:defRPr sz="1600" b="1">
                <a:solidFill>
                  <a:schemeClr val="lt1"/>
                </a:solidFill>
                <a:latin typeface="Barlow"/>
                <a:ea typeface="Barlow"/>
                <a:cs typeface="Barlow"/>
                <a:sym typeface="Barlow"/>
              </a:defRPr>
            </a:lvl2pPr>
            <a:lvl3pPr lvl="2" algn="ctr">
              <a:buNone/>
              <a:defRPr sz="1600" b="1">
                <a:solidFill>
                  <a:schemeClr val="lt1"/>
                </a:solidFill>
                <a:latin typeface="Barlow"/>
                <a:ea typeface="Barlow"/>
                <a:cs typeface="Barlow"/>
                <a:sym typeface="Barlow"/>
              </a:defRPr>
            </a:lvl3pPr>
            <a:lvl4pPr lvl="3" algn="ctr">
              <a:buNone/>
              <a:defRPr sz="1600" b="1">
                <a:solidFill>
                  <a:schemeClr val="lt1"/>
                </a:solidFill>
                <a:latin typeface="Barlow"/>
                <a:ea typeface="Barlow"/>
                <a:cs typeface="Barlow"/>
                <a:sym typeface="Barlow"/>
              </a:defRPr>
            </a:lvl4pPr>
            <a:lvl5pPr lvl="4" algn="ctr">
              <a:buNone/>
              <a:defRPr sz="1600" b="1">
                <a:solidFill>
                  <a:schemeClr val="lt1"/>
                </a:solidFill>
                <a:latin typeface="Barlow"/>
                <a:ea typeface="Barlow"/>
                <a:cs typeface="Barlow"/>
                <a:sym typeface="Barlow"/>
              </a:defRPr>
            </a:lvl5pPr>
            <a:lvl6pPr lvl="5" algn="ctr">
              <a:buNone/>
              <a:defRPr sz="1600" b="1">
                <a:solidFill>
                  <a:schemeClr val="lt1"/>
                </a:solidFill>
                <a:latin typeface="Barlow"/>
                <a:ea typeface="Barlow"/>
                <a:cs typeface="Barlow"/>
                <a:sym typeface="Barlow"/>
              </a:defRPr>
            </a:lvl6pPr>
            <a:lvl7pPr lvl="6" algn="ctr">
              <a:buNone/>
              <a:defRPr sz="1600" b="1">
                <a:solidFill>
                  <a:schemeClr val="lt1"/>
                </a:solidFill>
                <a:latin typeface="Barlow"/>
                <a:ea typeface="Barlow"/>
                <a:cs typeface="Barlow"/>
                <a:sym typeface="Barlow"/>
              </a:defRPr>
            </a:lvl7pPr>
            <a:lvl8pPr lvl="7" algn="ctr">
              <a:buNone/>
              <a:defRPr sz="1600" b="1">
                <a:solidFill>
                  <a:schemeClr val="lt1"/>
                </a:solidFill>
                <a:latin typeface="Barlow"/>
                <a:ea typeface="Barlow"/>
                <a:cs typeface="Barlow"/>
                <a:sym typeface="Barlow"/>
              </a:defRPr>
            </a:lvl8pPr>
            <a:lvl9pPr lvl="8" algn="ctr">
              <a:buNone/>
              <a:defRPr sz="1600" b="1">
                <a:solidFill>
                  <a:schemeClr val="lt1"/>
                </a:solidFill>
                <a:latin typeface="Barlow"/>
                <a:ea typeface="Barlow"/>
                <a:cs typeface="Barlow"/>
                <a:sym typeface="Barlow"/>
              </a:defRPr>
            </a:lvl9pPr>
          </a:lstStyle>
          <a:p>
            <a:fld id="{00000000-1234-1234-1234-123412341234}" type="slidenum">
              <a:rPr lang="uk-UA" smtClean="0"/>
              <a:pPr/>
              <a:t>‹#›</a:t>
            </a:fld>
            <a:endParaRPr lang="uk-UA"/>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5" r:id="rId5"/>
    <p:sldLayoutId id="2147483657" r:id="rId6"/>
  </p:sldLayoutIdLst>
  <p:transition>
    <p:fade thruBlk="1"/>
  </p:transition>
  <p:hf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hyperlink" Target="mailto:anna.Kratky@slu.edu" TargetMode="External"/><Relationship Id="rId2" Type="http://schemas.openxmlformats.org/officeDocument/2006/relationships/hyperlink" Target="mailto:Justin.lacy@slu.edu" TargetMode="External"/><Relationship Id="rId1" Type="http://schemas.openxmlformats.org/officeDocument/2006/relationships/slideLayout" Target="../slideLayouts/slideLayout3.xml"/><Relationship Id="rId5" Type="http://schemas.openxmlformats.org/officeDocument/2006/relationships/hyperlink" Target="mailto:kim.sahr@slu.edu" TargetMode="External"/><Relationship Id="rId4" Type="http://schemas.openxmlformats.org/officeDocument/2006/relationships/hyperlink" Target="mailto:Sara.zapien@slu.edu" TargetMode="Externa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2" Type="http://schemas.openxmlformats.org/officeDocument/2006/relationships/hyperlink" Target="mailto:Anna.Kratky@slu.edu" TargetMode="External"/><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347703-93E5-44BB-B656-4DD496D92B6D}"/>
              </a:ext>
            </a:extLst>
          </p:cNvPr>
          <p:cNvSpPr>
            <a:spLocks noGrp="1"/>
          </p:cNvSpPr>
          <p:nvPr>
            <p:ph type="ctrTitle"/>
          </p:nvPr>
        </p:nvSpPr>
        <p:spPr/>
        <p:txBody>
          <a:bodyPr/>
          <a:lstStyle/>
          <a:p>
            <a:r>
              <a:rPr lang="en-US" dirty="0"/>
              <a:t>Annual Title IX Training 2023-2024</a:t>
            </a:r>
          </a:p>
        </p:txBody>
      </p:sp>
    </p:spTree>
    <p:extLst>
      <p:ext uri="{BB962C8B-B14F-4D97-AF65-F5344CB8AC3E}">
        <p14:creationId xmlns:p14="http://schemas.microsoft.com/office/powerpoint/2010/main" val="3466845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D4B0350-5CF9-4E24-83BC-917F40DC6736}"/>
              </a:ext>
            </a:extLst>
          </p:cNvPr>
          <p:cNvSpPr>
            <a:spLocks noGrp="1"/>
          </p:cNvSpPr>
          <p:nvPr>
            <p:ph type="body" idx="1"/>
          </p:nvPr>
        </p:nvSpPr>
        <p:spPr/>
        <p:txBody>
          <a:bodyPr/>
          <a:lstStyle/>
          <a:p>
            <a:r>
              <a:rPr lang="en-US" dirty="0"/>
              <a:t>The TIX policy applies to Prohibited Conduct that occurs:</a:t>
            </a:r>
          </a:p>
          <a:p>
            <a:pPr lvl="1"/>
            <a:r>
              <a:rPr lang="en-US" dirty="0">
                <a:latin typeface="+mn-lt"/>
              </a:rPr>
              <a:t>On campus; </a:t>
            </a:r>
          </a:p>
          <a:p>
            <a:pPr lvl="1"/>
            <a:r>
              <a:rPr lang="en-US" dirty="0">
                <a:latin typeface="+mn-lt"/>
              </a:rPr>
              <a:t>In the context of a university program or activity, which includes locations, events, and circumstances where the university has substantial control over the Prohibited Conduct and the person accused of having committed the Prohibited Conduct. </a:t>
            </a:r>
          </a:p>
        </p:txBody>
      </p:sp>
      <p:sp>
        <p:nvSpPr>
          <p:cNvPr id="3" name="Slide Number Placeholder 2">
            <a:extLst>
              <a:ext uri="{FF2B5EF4-FFF2-40B4-BE49-F238E27FC236}">
                <a16:creationId xmlns:a16="http://schemas.microsoft.com/office/drawing/2014/main" id="{94F08C02-5DA2-4AA8-ADE5-C82761B17523}"/>
              </a:ext>
            </a:extLst>
          </p:cNvPr>
          <p:cNvSpPr>
            <a:spLocks noGrp="1"/>
          </p:cNvSpPr>
          <p:nvPr>
            <p:ph type="sldNum" idx="12"/>
          </p:nvPr>
        </p:nvSpPr>
        <p:spPr/>
        <p:txBody>
          <a:bodyPr/>
          <a:lstStyle/>
          <a:p>
            <a:fld id="{00000000-1234-1234-1234-123412341234}" type="slidenum">
              <a:rPr lang="uk-UA" smtClean="0"/>
              <a:pPr/>
              <a:t>10</a:t>
            </a:fld>
            <a:endParaRPr lang="uk-UA" dirty="0"/>
          </a:p>
        </p:txBody>
      </p:sp>
      <p:sp>
        <p:nvSpPr>
          <p:cNvPr id="4" name="Title 3">
            <a:extLst>
              <a:ext uri="{FF2B5EF4-FFF2-40B4-BE49-F238E27FC236}">
                <a16:creationId xmlns:a16="http://schemas.microsoft.com/office/drawing/2014/main" id="{97057199-3CBA-4478-B17D-57611535C55A}"/>
              </a:ext>
            </a:extLst>
          </p:cNvPr>
          <p:cNvSpPr>
            <a:spLocks noGrp="1"/>
          </p:cNvSpPr>
          <p:nvPr>
            <p:ph type="title"/>
          </p:nvPr>
        </p:nvSpPr>
        <p:spPr/>
        <p:txBody>
          <a:bodyPr/>
          <a:lstStyle/>
          <a:p>
            <a:r>
              <a:rPr lang="en-US" dirty="0"/>
              <a:t>Scope of the TIX Policy</a:t>
            </a:r>
          </a:p>
        </p:txBody>
      </p:sp>
    </p:spTree>
    <p:extLst>
      <p:ext uri="{BB962C8B-B14F-4D97-AF65-F5344CB8AC3E}">
        <p14:creationId xmlns:p14="http://schemas.microsoft.com/office/powerpoint/2010/main" val="389267340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8E5DCE8-E114-469E-94F9-14DBB3AD2089}"/>
              </a:ext>
            </a:extLst>
          </p:cNvPr>
          <p:cNvSpPr>
            <a:spLocks noGrp="1"/>
          </p:cNvSpPr>
          <p:nvPr>
            <p:ph type="sldNum" idx="12"/>
          </p:nvPr>
        </p:nvSpPr>
        <p:spPr/>
        <p:txBody>
          <a:bodyPr/>
          <a:lstStyle/>
          <a:p>
            <a:fld id="{00000000-1234-1234-1234-123412341234}" type="slidenum">
              <a:rPr lang="uk-UA" smtClean="0"/>
              <a:pPr/>
              <a:t>100</a:t>
            </a:fld>
            <a:endParaRPr lang="uk-UA" dirty="0"/>
          </a:p>
        </p:txBody>
      </p:sp>
      <p:sp>
        <p:nvSpPr>
          <p:cNvPr id="6" name="TextBox 5">
            <a:extLst>
              <a:ext uri="{FF2B5EF4-FFF2-40B4-BE49-F238E27FC236}">
                <a16:creationId xmlns:a16="http://schemas.microsoft.com/office/drawing/2014/main" id="{B49A990C-7E22-4A21-8FC0-137AC10A46E1}"/>
              </a:ext>
            </a:extLst>
          </p:cNvPr>
          <p:cNvSpPr txBox="1"/>
          <p:nvPr/>
        </p:nvSpPr>
        <p:spPr>
          <a:xfrm>
            <a:off x="3623734" y="1228397"/>
            <a:ext cx="6019800" cy="3970318"/>
          </a:xfrm>
          <a:prstGeom prst="rect">
            <a:avLst/>
          </a:prstGeom>
          <a:noFill/>
        </p:spPr>
        <p:txBody>
          <a:bodyPr wrap="square" rtlCol="0">
            <a:spAutoFit/>
          </a:bodyPr>
          <a:lstStyle/>
          <a:p>
            <a:pPr algn="ctr"/>
            <a:r>
              <a:rPr lang="en-US" sz="2800" dirty="0">
                <a:solidFill>
                  <a:schemeClr val="tx1"/>
                </a:solidFill>
                <a:latin typeface="+mn-lt"/>
              </a:rPr>
              <a:t>Thank you all for the dedication and compassion you have for this work and the service to our community!!</a:t>
            </a:r>
          </a:p>
          <a:p>
            <a:pPr algn="ctr"/>
            <a:endParaRPr lang="en-US" sz="2800" dirty="0">
              <a:solidFill>
                <a:schemeClr val="tx1"/>
              </a:solidFill>
              <a:latin typeface="+mn-lt"/>
            </a:endParaRPr>
          </a:p>
          <a:p>
            <a:pPr algn="ctr"/>
            <a:r>
              <a:rPr lang="en-US" sz="2800" dirty="0">
                <a:solidFill>
                  <a:schemeClr val="tx1"/>
                </a:solidFill>
                <a:latin typeface="+mn-lt"/>
              </a:rPr>
              <a:t>Anna Kratky</a:t>
            </a:r>
          </a:p>
          <a:p>
            <a:pPr algn="ctr"/>
            <a:r>
              <a:rPr lang="en-US" sz="2800" dirty="0">
                <a:solidFill>
                  <a:schemeClr val="tx1"/>
                </a:solidFill>
                <a:latin typeface="+mn-lt"/>
              </a:rPr>
              <a:t>Title IX Coordinator</a:t>
            </a:r>
          </a:p>
          <a:p>
            <a:pPr algn="ctr"/>
            <a:r>
              <a:rPr lang="en-US" sz="2800" dirty="0" err="1">
                <a:solidFill>
                  <a:schemeClr val="tx1"/>
                </a:solidFill>
                <a:latin typeface="+mn-lt"/>
              </a:rPr>
              <a:t>DuBourg</a:t>
            </a:r>
            <a:r>
              <a:rPr lang="en-US" sz="2800" dirty="0">
                <a:solidFill>
                  <a:schemeClr val="tx1"/>
                </a:solidFill>
                <a:latin typeface="+mn-lt"/>
              </a:rPr>
              <a:t> Hall, Room 36</a:t>
            </a:r>
          </a:p>
          <a:p>
            <a:pPr algn="ctr"/>
            <a:r>
              <a:rPr lang="en-US" sz="2800" dirty="0">
                <a:solidFill>
                  <a:schemeClr val="tx1"/>
                </a:solidFill>
                <a:latin typeface="+mn-lt"/>
              </a:rPr>
              <a:t>314-977-3886</a:t>
            </a:r>
          </a:p>
          <a:p>
            <a:pPr algn="ctr"/>
            <a:r>
              <a:rPr lang="en-US" sz="2800" dirty="0">
                <a:solidFill>
                  <a:schemeClr val="tx1"/>
                </a:solidFill>
                <a:latin typeface="+mn-lt"/>
              </a:rPr>
              <a:t>anna.kratky@slu.edu</a:t>
            </a:r>
          </a:p>
        </p:txBody>
      </p:sp>
    </p:spTree>
    <p:extLst>
      <p:ext uri="{BB962C8B-B14F-4D97-AF65-F5344CB8AC3E}">
        <p14:creationId xmlns:p14="http://schemas.microsoft.com/office/powerpoint/2010/main" val="29374922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D4B0350-5CF9-4E24-83BC-917F40DC6736}"/>
              </a:ext>
            </a:extLst>
          </p:cNvPr>
          <p:cNvSpPr>
            <a:spLocks noGrp="1"/>
          </p:cNvSpPr>
          <p:nvPr>
            <p:ph type="body" idx="1"/>
          </p:nvPr>
        </p:nvSpPr>
        <p:spPr/>
        <p:txBody>
          <a:bodyPr/>
          <a:lstStyle/>
          <a:p>
            <a:r>
              <a:rPr lang="en-US" dirty="0"/>
              <a:t>Conduct that occurs outside the United States, including on the campus of SLU-Madrid, is </a:t>
            </a:r>
            <a:r>
              <a:rPr lang="en-US" u="sng" dirty="0"/>
              <a:t>not</a:t>
            </a:r>
            <a:r>
              <a:rPr lang="en-US" dirty="0"/>
              <a:t> covered by this policy. The Office of Student Life at SLU-Madrid is the reporting contact for all matters of Prohibited Conduct that fall under the SLU-Madrid Code of Conduct. </a:t>
            </a:r>
          </a:p>
        </p:txBody>
      </p:sp>
      <p:sp>
        <p:nvSpPr>
          <p:cNvPr id="3" name="Slide Number Placeholder 2">
            <a:extLst>
              <a:ext uri="{FF2B5EF4-FFF2-40B4-BE49-F238E27FC236}">
                <a16:creationId xmlns:a16="http://schemas.microsoft.com/office/drawing/2014/main" id="{94F08C02-5DA2-4AA8-ADE5-C82761B17523}"/>
              </a:ext>
            </a:extLst>
          </p:cNvPr>
          <p:cNvSpPr>
            <a:spLocks noGrp="1"/>
          </p:cNvSpPr>
          <p:nvPr>
            <p:ph type="sldNum" idx="12"/>
          </p:nvPr>
        </p:nvSpPr>
        <p:spPr/>
        <p:txBody>
          <a:bodyPr/>
          <a:lstStyle/>
          <a:p>
            <a:fld id="{00000000-1234-1234-1234-123412341234}" type="slidenum">
              <a:rPr lang="uk-UA" smtClean="0"/>
              <a:pPr/>
              <a:t>11</a:t>
            </a:fld>
            <a:endParaRPr lang="uk-UA" dirty="0"/>
          </a:p>
        </p:txBody>
      </p:sp>
      <p:sp>
        <p:nvSpPr>
          <p:cNvPr id="4" name="Title 3">
            <a:extLst>
              <a:ext uri="{FF2B5EF4-FFF2-40B4-BE49-F238E27FC236}">
                <a16:creationId xmlns:a16="http://schemas.microsoft.com/office/drawing/2014/main" id="{97057199-3CBA-4478-B17D-57611535C55A}"/>
              </a:ext>
            </a:extLst>
          </p:cNvPr>
          <p:cNvSpPr>
            <a:spLocks noGrp="1"/>
          </p:cNvSpPr>
          <p:nvPr>
            <p:ph type="title"/>
          </p:nvPr>
        </p:nvSpPr>
        <p:spPr/>
        <p:txBody>
          <a:bodyPr/>
          <a:lstStyle/>
          <a:p>
            <a:r>
              <a:rPr lang="en-US" dirty="0"/>
              <a:t>Scope of the TIX Policy	</a:t>
            </a:r>
          </a:p>
        </p:txBody>
      </p:sp>
    </p:spTree>
    <p:extLst>
      <p:ext uri="{BB962C8B-B14F-4D97-AF65-F5344CB8AC3E}">
        <p14:creationId xmlns:p14="http://schemas.microsoft.com/office/powerpoint/2010/main" val="22766099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D4B0350-5CF9-4E24-83BC-917F40DC6736}"/>
              </a:ext>
            </a:extLst>
          </p:cNvPr>
          <p:cNvSpPr>
            <a:spLocks noGrp="1"/>
          </p:cNvSpPr>
          <p:nvPr>
            <p:ph type="body" idx="1"/>
          </p:nvPr>
        </p:nvSpPr>
        <p:spPr/>
        <p:txBody>
          <a:bodyPr/>
          <a:lstStyle/>
          <a:p>
            <a:r>
              <a:rPr lang="en-US" dirty="0"/>
              <a:t>When Respondent is an enrolled student, faculty, or staff at the university, the procedures outlined in Section 2.11 of this policy apply. </a:t>
            </a:r>
          </a:p>
          <a:p>
            <a:r>
              <a:rPr lang="en-US" dirty="0"/>
              <a:t>When Respondent is a third party…the university will offer and implement supportive measures to the Complainant consistent with the goals of this policy…</a:t>
            </a:r>
          </a:p>
        </p:txBody>
      </p:sp>
      <p:sp>
        <p:nvSpPr>
          <p:cNvPr id="3" name="Slide Number Placeholder 2">
            <a:extLst>
              <a:ext uri="{FF2B5EF4-FFF2-40B4-BE49-F238E27FC236}">
                <a16:creationId xmlns:a16="http://schemas.microsoft.com/office/drawing/2014/main" id="{94F08C02-5DA2-4AA8-ADE5-C82761B17523}"/>
              </a:ext>
            </a:extLst>
          </p:cNvPr>
          <p:cNvSpPr>
            <a:spLocks noGrp="1"/>
          </p:cNvSpPr>
          <p:nvPr>
            <p:ph type="sldNum" idx="12"/>
          </p:nvPr>
        </p:nvSpPr>
        <p:spPr/>
        <p:txBody>
          <a:bodyPr/>
          <a:lstStyle/>
          <a:p>
            <a:fld id="{00000000-1234-1234-1234-123412341234}" type="slidenum">
              <a:rPr lang="uk-UA" smtClean="0"/>
              <a:pPr/>
              <a:t>12</a:t>
            </a:fld>
            <a:endParaRPr lang="uk-UA" dirty="0"/>
          </a:p>
        </p:txBody>
      </p:sp>
      <p:sp>
        <p:nvSpPr>
          <p:cNvPr id="4" name="Title 3">
            <a:extLst>
              <a:ext uri="{FF2B5EF4-FFF2-40B4-BE49-F238E27FC236}">
                <a16:creationId xmlns:a16="http://schemas.microsoft.com/office/drawing/2014/main" id="{97057199-3CBA-4478-B17D-57611535C55A}"/>
              </a:ext>
            </a:extLst>
          </p:cNvPr>
          <p:cNvSpPr>
            <a:spLocks noGrp="1"/>
          </p:cNvSpPr>
          <p:nvPr>
            <p:ph type="title"/>
          </p:nvPr>
        </p:nvSpPr>
        <p:spPr/>
        <p:txBody>
          <a:bodyPr/>
          <a:lstStyle/>
          <a:p>
            <a:r>
              <a:rPr lang="en-US" dirty="0"/>
              <a:t>Scope of the TIX Policy </a:t>
            </a:r>
          </a:p>
        </p:txBody>
      </p:sp>
    </p:spTree>
    <p:extLst>
      <p:ext uri="{BB962C8B-B14F-4D97-AF65-F5344CB8AC3E}">
        <p14:creationId xmlns:p14="http://schemas.microsoft.com/office/powerpoint/2010/main" val="30492379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D4B0350-5CF9-4E24-83BC-917F40DC6736}"/>
              </a:ext>
            </a:extLst>
          </p:cNvPr>
          <p:cNvSpPr>
            <a:spLocks noGrp="1"/>
          </p:cNvSpPr>
          <p:nvPr>
            <p:ph type="body" idx="1"/>
          </p:nvPr>
        </p:nvSpPr>
        <p:spPr/>
        <p:txBody>
          <a:bodyPr/>
          <a:lstStyle/>
          <a:p>
            <a:r>
              <a:rPr lang="en-US" dirty="0"/>
              <a:t>In order to initiate the grievance process, a Formal Complaint must be filed.</a:t>
            </a:r>
          </a:p>
          <a:p>
            <a:r>
              <a:rPr lang="en-US" dirty="0"/>
              <a:t>A Formal Complaint may be filed by the Complainant or Title IX Coordinator.</a:t>
            </a:r>
          </a:p>
          <a:p>
            <a:r>
              <a:rPr lang="en-US" dirty="0"/>
              <a:t>At the time of filing the Formal Complaint, the Complainant must be participating in or attempting to participate in an education program or activity at Saint Louis University</a:t>
            </a:r>
          </a:p>
        </p:txBody>
      </p:sp>
      <p:sp>
        <p:nvSpPr>
          <p:cNvPr id="3" name="Slide Number Placeholder 2">
            <a:extLst>
              <a:ext uri="{FF2B5EF4-FFF2-40B4-BE49-F238E27FC236}">
                <a16:creationId xmlns:a16="http://schemas.microsoft.com/office/drawing/2014/main" id="{94F08C02-5DA2-4AA8-ADE5-C82761B17523}"/>
              </a:ext>
            </a:extLst>
          </p:cNvPr>
          <p:cNvSpPr>
            <a:spLocks noGrp="1"/>
          </p:cNvSpPr>
          <p:nvPr>
            <p:ph type="sldNum" idx="12"/>
          </p:nvPr>
        </p:nvSpPr>
        <p:spPr/>
        <p:txBody>
          <a:bodyPr/>
          <a:lstStyle/>
          <a:p>
            <a:fld id="{00000000-1234-1234-1234-123412341234}" type="slidenum">
              <a:rPr lang="uk-UA" smtClean="0"/>
              <a:pPr/>
              <a:t>13</a:t>
            </a:fld>
            <a:endParaRPr lang="uk-UA" dirty="0"/>
          </a:p>
        </p:txBody>
      </p:sp>
      <p:sp>
        <p:nvSpPr>
          <p:cNvPr id="4" name="Title 3">
            <a:extLst>
              <a:ext uri="{FF2B5EF4-FFF2-40B4-BE49-F238E27FC236}">
                <a16:creationId xmlns:a16="http://schemas.microsoft.com/office/drawing/2014/main" id="{97057199-3CBA-4478-B17D-57611535C55A}"/>
              </a:ext>
            </a:extLst>
          </p:cNvPr>
          <p:cNvSpPr>
            <a:spLocks noGrp="1"/>
          </p:cNvSpPr>
          <p:nvPr>
            <p:ph type="title"/>
          </p:nvPr>
        </p:nvSpPr>
        <p:spPr/>
        <p:txBody>
          <a:bodyPr/>
          <a:lstStyle/>
          <a:p>
            <a:r>
              <a:rPr lang="en-US" dirty="0"/>
              <a:t>Scope of the Grievance Process</a:t>
            </a:r>
          </a:p>
        </p:txBody>
      </p:sp>
    </p:spTree>
    <p:extLst>
      <p:ext uri="{BB962C8B-B14F-4D97-AF65-F5344CB8AC3E}">
        <p14:creationId xmlns:p14="http://schemas.microsoft.com/office/powerpoint/2010/main" val="24866888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D4B0350-5CF9-4E24-83BC-917F40DC6736}"/>
              </a:ext>
            </a:extLst>
          </p:cNvPr>
          <p:cNvSpPr>
            <a:spLocks noGrp="1"/>
          </p:cNvSpPr>
          <p:nvPr>
            <p:ph type="body" idx="1"/>
          </p:nvPr>
        </p:nvSpPr>
        <p:spPr/>
        <p:txBody>
          <a:bodyPr/>
          <a:lstStyle/>
          <a:p>
            <a:r>
              <a:rPr lang="en-US" dirty="0"/>
              <a:t>The Title IX Coordinator </a:t>
            </a:r>
            <a:r>
              <a:rPr lang="en-US" u="sng" dirty="0"/>
              <a:t>must</a:t>
            </a:r>
            <a:r>
              <a:rPr lang="en-US" dirty="0"/>
              <a:t> dismiss a Formal Complaint if:</a:t>
            </a:r>
          </a:p>
          <a:p>
            <a:pPr lvl="1"/>
            <a:r>
              <a:rPr lang="en-US" dirty="0">
                <a:latin typeface="+mn-lt"/>
              </a:rPr>
              <a:t>The Formal Complaint does not allege circumstances that meet the definition of “sexual harassment” if proven; </a:t>
            </a:r>
          </a:p>
          <a:p>
            <a:pPr lvl="1"/>
            <a:r>
              <a:rPr lang="en-US" dirty="0">
                <a:latin typeface="+mn-lt"/>
              </a:rPr>
              <a:t>The conduct did not take place within an education program or activity;</a:t>
            </a:r>
          </a:p>
          <a:p>
            <a:pPr lvl="1"/>
            <a:r>
              <a:rPr lang="en-US" dirty="0">
                <a:latin typeface="+mn-lt"/>
              </a:rPr>
              <a:t>The conduct did not occur within the United States; or</a:t>
            </a:r>
          </a:p>
          <a:p>
            <a:pPr lvl="1"/>
            <a:r>
              <a:rPr lang="en-US" dirty="0">
                <a:latin typeface="+mn-lt"/>
              </a:rPr>
              <a:t>The Formal Complaint is not signed by someone who meets the definition of a Complainant. </a:t>
            </a:r>
          </a:p>
        </p:txBody>
      </p:sp>
      <p:sp>
        <p:nvSpPr>
          <p:cNvPr id="3" name="Slide Number Placeholder 2">
            <a:extLst>
              <a:ext uri="{FF2B5EF4-FFF2-40B4-BE49-F238E27FC236}">
                <a16:creationId xmlns:a16="http://schemas.microsoft.com/office/drawing/2014/main" id="{94F08C02-5DA2-4AA8-ADE5-C82761B17523}"/>
              </a:ext>
            </a:extLst>
          </p:cNvPr>
          <p:cNvSpPr>
            <a:spLocks noGrp="1"/>
          </p:cNvSpPr>
          <p:nvPr>
            <p:ph type="sldNum" idx="12"/>
          </p:nvPr>
        </p:nvSpPr>
        <p:spPr/>
        <p:txBody>
          <a:bodyPr/>
          <a:lstStyle/>
          <a:p>
            <a:fld id="{00000000-1234-1234-1234-123412341234}" type="slidenum">
              <a:rPr lang="uk-UA" smtClean="0"/>
              <a:pPr/>
              <a:t>14</a:t>
            </a:fld>
            <a:endParaRPr lang="uk-UA" dirty="0"/>
          </a:p>
        </p:txBody>
      </p:sp>
      <p:sp>
        <p:nvSpPr>
          <p:cNvPr id="4" name="Title 3">
            <a:extLst>
              <a:ext uri="{FF2B5EF4-FFF2-40B4-BE49-F238E27FC236}">
                <a16:creationId xmlns:a16="http://schemas.microsoft.com/office/drawing/2014/main" id="{97057199-3CBA-4478-B17D-57611535C55A}"/>
              </a:ext>
            </a:extLst>
          </p:cNvPr>
          <p:cNvSpPr>
            <a:spLocks noGrp="1"/>
          </p:cNvSpPr>
          <p:nvPr>
            <p:ph type="title"/>
          </p:nvPr>
        </p:nvSpPr>
        <p:spPr/>
        <p:txBody>
          <a:bodyPr/>
          <a:lstStyle/>
          <a:p>
            <a:r>
              <a:rPr lang="en-US" dirty="0"/>
              <a:t>Scope of the Grievance Process</a:t>
            </a:r>
          </a:p>
        </p:txBody>
      </p:sp>
    </p:spTree>
    <p:extLst>
      <p:ext uri="{BB962C8B-B14F-4D97-AF65-F5344CB8AC3E}">
        <p14:creationId xmlns:p14="http://schemas.microsoft.com/office/powerpoint/2010/main" val="42470267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D4B0350-5CF9-4E24-83BC-917F40DC6736}"/>
              </a:ext>
            </a:extLst>
          </p:cNvPr>
          <p:cNvSpPr>
            <a:spLocks noGrp="1"/>
          </p:cNvSpPr>
          <p:nvPr>
            <p:ph type="body" idx="1"/>
          </p:nvPr>
        </p:nvSpPr>
        <p:spPr/>
        <p:txBody>
          <a:bodyPr/>
          <a:lstStyle/>
          <a:p>
            <a:r>
              <a:rPr lang="en-US" dirty="0"/>
              <a:t>The Title IX Coordinator </a:t>
            </a:r>
            <a:r>
              <a:rPr lang="en-US" u="sng" dirty="0"/>
              <a:t>has discretion</a:t>
            </a:r>
            <a:r>
              <a:rPr lang="en-US" dirty="0"/>
              <a:t> to dismiss a Formal Complaint if:</a:t>
            </a:r>
          </a:p>
          <a:p>
            <a:pPr lvl="1"/>
            <a:r>
              <a:rPr lang="en-US" dirty="0">
                <a:latin typeface="+mn-lt"/>
              </a:rPr>
              <a:t>The Complainant notifies the Title IX Coordinator that they wish to withdraw the Formal Complaint;</a:t>
            </a:r>
          </a:p>
          <a:p>
            <a:pPr lvl="1"/>
            <a:r>
              <a:rPr lang="en-US" dirty="0">
                <a:latin typeface="+mn-lt"/>
              </a:rPr>
              <a:t>The Respondent is no longer enrolled at or employed by Saint Louis University; or</a:t>
            </a:r>
          </a:p>
          <a:p>
            <a:pPr lvl="1"/>
            <a:r>
              <a:rPr lang="en-US" dirty="0">
                <a:latin typeface="+mn-lt"/>
              </a:rPr>
              <a:t>There are circumstances that prevent Saint Louis University from gathering the necessary information to make a determination regarding responsibility.</a:t>
            </a:r>
          </a:p>
        </p:txBody>
      </p:sp>
      <p:sp>
        <p:nvSpPr>
          <p:cNvPr id="3" name="Slide Number Placeholder 2">
            <a:extLst>
              <a:ext uri="{FF2B5EF4-FFF2-40B4-BE49-F238E27FC236}">
                <a16:creationId xmlns:a16="http://schemas.microsoft.com/office/drawing/2014/main" id="{94F08C02-5DA2-4AA8-ADE5-C82761B17523}"/>
              </a:ext>
            </a:extLst>
          </p:cNvPr>
          <p:cNvSpPr>
            <a:spLocks noGrp="1"/>
          </p:cNvSpPr>
          <p:nvPr>
            <p:ph type="sldNum" idx="12"/>
          </p:nvPr>
        </p:nvSpPr>
        <p:spPr/>
        <p:txBody>
          <a:bodyPr/>
          <a:lstStyle/>
          <a:p>
            <a:fld id="{00000000-1234-1234-1234-123412341234}" type="slidenum">
              <a:rPr lang="uk-UA" smtClean="0"/>
              <a:pPr/>
              <a:t>15</a:t>
            </a:fld>
            <a:endParaRPr lang="uk-UA" dirty="0"/>
          </a:p>
        </p:txBody>
      </p:sp>
      <p:sp>
        <p:nvSpPr>
          <p:cNvPr id="4" name="Title 3">
            <a:extLst>
              <a:ext uri="{FF2B5EF4-FFF2-40B4-BE49-F238E27FC236}">
                <a16:creationId xmlns:a16="http://schemas.microsoft.com/office/drawing/2014/main" id="{97057199-3CBA-4478-B17D-57611535C55A}"/>
              </a:ext>
            </a:extLst>
          </p:cNvPr>
          <p:cNvSpPr>
            <a:spLocks noGrp="1"/>
          </p:cNvSpPr>
          <p:nvPr>
            <p:ph type="title"/>
          </p:nvPr>
        </p:nvSpPr>
        <p:spPr/>
        <p:txBody>
          <a:bodyPr/>
          <a:lstStyle/>
          <a:p>
            <a:r>
              <a:rPr lang="en-US" dirty="0"/>
              <a:t>Scope of the Grievance Process</a:t>
            </a:r>
          </a:p>
        </p:txBody>
      </p:sp>
    </p:spTree>
    <p:extLst>
      <p:ext uri="{BB962C8B-B14F-4D97-AF65-F5344CB8AC3E}">
        <p14:creationId xmlns:p14="http://schemas.microsoft.com/office/powerpoint/2010/main" val="26349773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D4B0350-5CF9-4E24-83BC-917F40DC6736}"/>
              </a:ext>
            </a:extLst>
          </p:cNvPr>
          <p:cNvSpPr>
            <a:spLocks noGrp="1"/>
          </p:cNvSpPr>
          <p:nvPr>
            <p:ph type="body" idx="1"/>
          </p:nvPr>
        </p:nvSpPr>
        <p:spPr/>
        <p:txBody>
          <a:bodyPr/>
          <a:lstStyle/>
          <a:p>
            <a:r>
              <a:rPr lang="en-US" dirty="0"/>
              <a:t>If a Formal Complaint is dismissed under this policy, the university may address the Prohibited Conduct as a violation of the Student Code of Conduct, the Faculty Manual, or the Staff Performance Management Policy.</a:t>
            </a:r>
          </a:p>
          <a:p>
            <a:r>
              <a:rPr lang="en-US" dirty="0">
                <a:latin typeface="+mn-lt"/>
              </a:rPr>
              <a:t>In those instances, the Complainant will be directed to the appropriate office. </a:t>
            </a:r>
          </a:p>
        </p:txBody>
      </p:sp>
      <p:sp>
        <p:nvSpPr>
          <p:cNvPr id="3" name="Slide Number Placeholder 2">
            <a:extLst>
              <a:ext uri="{FF2B5EF4-FFF2-40B4-BE49-F238E27FC236}">
                <a16:creationId xmlns:a16="http://schemas.microsoft.com/office/drawing/2014/main" id="{94F08C02-5DA2-4AA8-ADE5-C82761B17523}"/>
              </a:ext>
            </a:extLst>
          </p:cNvPr>
          <p:cNvSpPr>
            <a:spLocks noGrp="1"/>
          </p:cNvSpPr>
          <p:nvPr>
            <p:ph type="sldNum" idx="12"/>
          </p:nvPr>
        </p:nvSpPr>
        <p:spPr/>
        <p:txBody>
          <a:bodyPr/>
          <a:lstStyle/>
          <a:p>
            <a:fld id="{00000000-1234-1234-1234-123412341234}" type="slidenum">
              <a:rPr lang="uk-UA" smtClean="0"/>
              <a:pPr/>
              <a:t>16</a:t>
            </a:fld>
            <a:endParaRPr lang="uk-UA" dirty="0"/>
          </a:p>
        </p:txBody>
      </p:sp>
      <p:sp>
        <p:nvSpPr>
          <p:cNvPr id="4" name="Title 3">
            <a:extLst>
              <a:ext uri="{FF2B5EF4-FFF2-40B4-BE49-F238E27FC236}">
                <a16:creationId xmlns:a16="http://schemas.microsoft.com/office/drawing/2014/main" id="{97057199-3CBA-4478-B17D-57611535C55A}"/>
              </a:ext>
            </a:extLst>
          </p:cNvPr>
          <p:cNvSpPr>
            <a:spLocks noGrp="1"/>
          </p:cNvSpPr>
          <p:nvPr>
            <p:ph type="title"/>
          </p:nvPr>
        </p:nvSpPr>
        <p:spPr/>
        <p:txBody>
          <a:bodyPr/>
          <a:lstStyle/>
          <a:p>
            <a:r>
              <a:rPr lang="en-US" dirty="0"/>
              <a:t>Scope of the Grievance Process</a:t>
            </a:r>
          </a:p>
        </p:txBody>
      </p:sp>
    </p:spTree>
    <p:extLst>
      <p:ext uri="{BB962C8B-B14F-4D97-AF65-F5344CB8AC3E}">
        <p14:creationId xmlns:p14="http://schemas.microsoft.com/office/powerpoint/2010/main" val="14042269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40C035-A937-44AB-B81A-28BB1298F046}"/>
              </a:ext>
            </a:extLst>
          </p:cNvPr>
          <p:cNvSpPr>
            <a:spLocks noGrp="1"/>
          </p:cNvSpPr>
          <p:nvPr>
            <p:ph type="ctrTitle"/>
          </p:nvPr>
        </p:nvSpPr>
        <p:spPr/>
        <p:txBody>
          <a:bodyPr/>
          <a:lstStyle/>
          <a:p>
            <a:r>
              <a:rPr lang="en-US" dirty="0"/>
              <a:t>Prohibited Conduct</a:t>
            </a:r>
          </a:p>
        </p:txBody>
      </p:sp>
      <p:sp>
        <p:nvSpPr>
          <p:cNvPr id="3" name="Subtitle 2">
            <a:extLst>
              <a:ext uri="{FF2B5EF4-FFF2-40B4-BE49-F238E27FC236}">
                <a16:creationId xmlns:a16="http://schemas.microsoft.com/office/drawing/2014/main" id="{580EF834-49C2-4B23-95D4-1CEAA33F10E0}"/>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7612927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01D5E2-C570-4932-98B7-6B3E38CC4AE6}"/>
              </a:ext>
            </a:extLst>
          </p:cNvPr>
          <p:cNvSpPr>
            <a:spLocks noGrp="1"/>
          </p:cNvSpPr>
          <p:nvPr>
            <p:ph type="title"/>
          </p:nvPr>
        </p:nvSpPr>
        <p:spPr/>
        <p:txBody>
          <a:bodyPr/>
          <a:lstStyle/>
          <a:p>
            <a:r>
              <a:rPr lang="en-US" dirty="0"/>
              <a:t>Sexual Harassment</a:t>
            </a:r>
          </a:p>
        </p:txBody>
      </p:sp>
      <p:sp>
        <p:nvSpPr>
          <p:cNvPr id="3" name="Slide Number Placeholder 2">
            <a:extLst>
              <a:ext uri="{FF2B5EF4-FFF2-40B4-BE49-F238E27FC236}">
                <a16:creationId xmlns:a16="http://schemas.microsoft.com/office/drawing/2014/main" id="{E033F2A3-4480-4EC4-80E5-8F65FA21E050}"/>
              </a:ext>
            </a:extLst>
          </p:cNvPr>
          <p:cNvSpPr>
            <a:spLocks noGrp="1"/>
          </p:cNvSpPr>
          <p:nvPr>
            <p:ph type="sldNum" idx="12"/>
          </p:nvPr>
        </p:nvSpPr>
        <p:spPr/>
        <p:txBody>
          <a:bodyPr/>
          <a:lstStyle/>
          <a:p>
            <a:fld id="{00000000-1234-1234-1234-123412341234}" type="slidenum">
              <a:rPr lang="uk-UA" smtClean="0"/>
              <a:pPr/>
              <a:t>18</a:t>
            </a:fld>
            <a:endParaRPr lang="uk-UA" dirty="0"/>
          </a:p>
        </p:txBody>
      </p:sp>
      <p:pic>
        <p:nvPicPr>
          <p:cNvPr id="5" name="Picture 4">
            <a:extLst>
              <a:ext uri="{FF2B5EF4-FFF2-40B4-BE49-F238E27FC236}">
                <a16:creationId xmlns:a16="http://schemas.microsoft.com/office/drawing/2014/main" id="{B670E301-4460-4583-AF10-7E0DAE7C23D5}"/>
              </a:ext>
            </a:extLst>
          </p:cNvPr>
          <p:cNvPicPr>
            <a:picLocks noChangeAspect="1"/>
          </p:cNvPicPr>
          <p:nvPr/>
        </p:nvPicPr>
        <p:blipFill>
          <a:blip r:embed="rId3"/>
          <a:stretch>
            <a:fillRect/>
          </a:stretch>
        </p:blipFill>
        <p:spPr>
          <a:xfrm>
            <a:off x="2023533" y="1964267"/>
            <a:ext cx="10016388" cy="3513666"/>
          </a:xfrm>
          <a:prstGeom prst="rect">
            <a:avLst/>
          </a:prstGeom>
        </p:spPr>
      </p:pic>
    </p:spTree>
    <p:extLst>
      <p:ext uri="{BB962C8B-B14F-4D97-AF65-F5344CB8AC3E}">
        <p14:creationId xmlns:p14="http://schemas.microsoft.com/office/powerpoint/2010/main" val="1925811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01D5E2-C570-4932-98B7-6B3E38CC4AE6}"/>
              </a:ext>
            </a:extLst>
          </p:cNvPr>
          <p:cNvSpPr>
            <a:spLocks noGrp="1"/>
          </p:cNvSpPr>
          <p:nvPr>
            <p:ph type="title"/>
          </p:nvPr>
        </p:nvSpPr>
        <p:spPr/>
        <p:txBody>
          <a:bodyPr/>
          <a:lstStyle/>
          <a:p>
            <a:r>
              <a:rPr lang="en-US" dirty="0"/>
              <a:t>Sexual Harassment</a:t>
            </a:r>
          </a:p>
        </p:txBody>
      </p:sp>
      <p:sp>
        <p:nvSpPr>
          <p:cNvPr id="3" name="Slide Number Placeholder 2">
            <a:extLst>
              <a:ext uri="{FF2B5EF4-FFF2-40B4-BE49-F238E27FC236}">
                <a16:creationId xmlns:a16="http://schemas.microsoft.com/office/drawing/2014/main" id="{E033F2A3-4480-4EC4-80E5-8F65FA21E050}"/>
              </a:ext>
            </a:extLst>
          </p:cNvPr>
          <p:cNvSpPr>
            <a:spLocks noGrp="1"/>
          </p:cNvSpPr>
          <p:nvPr>
            <p:ph type="sldNum" idx="12"/>
          </p:nvPr>
        </p:nvSpPr>
        <p:spPr/>
        <p:txBody>
          <a:bodyPr/>
          <a:lstStyle/>
          <a:p>
            <a:fld id="{00000000-1234-1234-1234-123412341234}" type="slidenum">
              <a:rPr lang="uk-UA" smtClean="0"/>
              <a:pPr/>
              <a:t>19</a:t>
            </a:fld>
            <a:endParaRPr lang="uk-UA" dirty="0"/>
          </a:p>
        </p:txBody>
      </p:sp>
      <p:pic>
        <p:nvPicPr>
          <p:cNvPr id="6" name="Picture 5">
            <a:extLst>
              <a:ext uri="{FF2B5EF4-FFF2-40B4-BE49-F238E27FC236}">
                <a16:creationId xmlns:a16="http://schemas.microsoft.com/office/drawing/2014/main" id="{9E506681-00C3-43A5-ADC2-45D278F6AE46}"/>
              </a:ext>
            </a:extLst>
          </p:cNvPr>
          <p:cNvPicPr>
            <a:picLocks noChangeAspect="1"/>
          </p:cNvPicPr>
          <p:nvPr/>
        </p:nvPicPr>
        <p:blipFill>
          <a:blip r:embed="rId3"/>
          <a:stretch>
            <a:fillRect/>
          </a:stretch>
        </p:blipFill>
        <p:spPr>
          <a:xfrm>
            <a:off x="2188103" y="1734609"/>
            <a:ext cx="9468031" cy="4446058"/>
          </a:xfrm>
          <a:prstGeom prst="rect">
            <a:avLst/>
          </a:prstGeom>
        </p:spPr>
      </p:pic>
    </p:spTree>
    <p:extLst>
      <p:ext uri="{BB962C8B-B14F-4D97-AF65-F5344CB8AC3E}">
        <p14:creationId xmlns:p14="http://schemas.microsoft.com/office/powerpoint/2010/main" val="15236615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D4B0350-5CF9-4E24-83BC-917F40DC6736}"/>
              </a:ext>
            </a:extLst>
          </p:cNvPr>
          <p:cNvSpPr>
            <a:spLocks noGrp="1"/>
          </p:cNvSpPr>
          <p:nvPr>
            <p:ph type="body" idx="1"/>
          </p:nvPr>
        </p:nvSpPr>
        <p:spPr/>
        <p:txBody>
          <a:bodyPr/>
          <a:lstStyle/>
          <a:p>
            <a:r>
              <a:rPr lang="en-US" dirty="0"/>
              <a:t>Fulfill not only our obligations under Title IX law, but to ensure we are carrying out the mission of the University;</a:t>
            </a:r>
          </a:p>
          <a:p>
            <a:r>
              <a:rPr lang="en-US" dirty="0"/>
              <a:t>You have an important role that directly impacts the personal dignity and safety of the University community;</a:t>
            </a:r>
          </a:p>
          <a:p>
            <a:r>
              <a:rPr lang="en-US" dirty="0"/>
              <a:t>How you interact with those involved in the Title IX process will impact their experiences and understanding of the Title IX response at SLU. 	</a:t>
            </a:r>
          </a:p>
        </p:txBody>
      </p:sp>
      <p:sp>
        <p:nvSpPr>
          <p:cNvPr id="3" name="Slide Number Placeholder 2">
            <a:extLst>
              <a:ext uri="{FF2B5EF4-FFF2-40B4-BE49-F238E27FC236}">
                <a16:creationId xmlns:a16="http://schemas.microsoft.com/office/drawing/2014/main" id="{94F08C02-5DA2-4AA8-ADE5-C82761B17523}"/>
              </a:ext>
            </a:extLst>
          </p:cNvPr>
          <p:cNvSpPr>
            <a:spLocks noGrp="1"/>
          </p:cNvSpPr>
          <p:nvPr>
            <p:ph type="sldNum" idx="12"/>
          </p:nvPr>
        </p:nvSpPr>
        <p:spPr/>
        <p:txBody>
          <a:bodyPr/>
          <a:lstStyle/>
          <a:p>
            <a:fld id="{00000000-1234-1234-1234-123412341234}" type="slidenum">
              <a:rPr lang="uk-UA" smtClean="0"/>
              <a:pPr/>
              <a:t>2</a:t>
            </a:fld>
            <a:endParaRPr lang="uk-UA" dirty="0"/>
          </a:p>
        </p:txBody>
      </p:sp>
      <p:sp>
        <p:nvSpPr>
          <p:cNvPr id="4" name="Title 3">
            <a:extLst>
              <a:ext uri="{FF2B5EF4-FFF2-40B4-BE49-F238E27FC236}">
                <a16:creationId xmlns:a16="http://schemas.microsoft.com/office/drawing/2014/main" id="{97057199-3CBA-4478-B17D-57611535C55A}"/>
              </a:ext>
            </a:extLst>
          </p:cNvPr>
          <p:cNvSpPr>
            <a:spLocks noGrp="1"/>
          </p:cNvSpPr>
          <p:nvPr>
            <p:ph type="title"/>
          </p:nvPr>
        </p:nvSpPr>
        <p:spPr/>
        <p:txBody>
          <a:bodyPr/>
          <a:lstStyle/>
          <a:p>
            <a:r>
              <a:rPr lang="en-US" dirty="0"/>
              <a:t>Why are we here?</a:t>
            </a:r>
          </a:p>
        </p:txBody>
      </p:sp>
    </p:spTree>
    <p:extLst>
      <p:ext uri="{BB962C8B-B14F-4D97-AF65-F5344CB8AC3E}">
        <p14:creationId xmlns:p14="http://schemas.microsoft.com/office/powerpoint/2010/main" val="22454783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D4B0350-5CF9-4E24-83BC-917F40DC6736}"/>
              </a:ext>
            </a:extLst>
          </p:cNvPr>
          <p:cNvSpPr>
            <a:spLocks noGrp="1"/>
          </p:cNvSpPr>
          <p:nvPr>
            <p:ph type="body" idx="1"/>
          </p:nvPr>
        </p:nvSpPr>
        <p:spPr/>
        <p:txBody>
          <a:bodyPr/>
          <a:lstStyle/>
          <a:p>
            <a:r>
              <a:rPr lang="en-US" dirty="0"/>
              <a:t>Sexual Assault refers to an offense that meets the definition of rape, fondling, incest, or statutory rape as used in the FBI’s Uniform Crime Reporting System. These sexual offenses include instances where the Complainant is incapable of giving consent. </a:t>
            </a:r>
          </a:p>
        </p:txBody>
      </p:sp>
      <p:sp>
        <p:nvSpPr>
          <p:cNvPr id="3" name="Slide Number Placeholder 2">
            <a:extLst>
              <a:ext uri="{FF2B5EF4-FFF2-40B4-BE49-F238E27FC236}">
                <a16:creationId xmlns:a16="http://schemas.microsoft.com/office/drawing/2014/main" id="{94F08C02-5DA2-4AA8-ADE5-C82761B17523}"/>
              </a:ext>
            </a:extLst>
          </p:cNvPr>
          <p:cNvSpPr>
            <a:spLocks noGrp="1"/>
          </p:cNvSpPr>
          <p:nvPr>
            <p:ph type="sldNum" idx="12"/>
          </p:nvPr>
        </p:nvSpPr>
        <p:spPr/>
        <p:txBody>
          <a:bodyPr/>
          <a:lstStyle/>
          <a:p>
            <a:fld id="{00000000-1234-1234-1234-123412341234}" type="slidenum">
              <a:rPr lang="uk-UA" smtClean="0"/>
              <a:pPr/>
              <a:t>20</a:t>
            </a:fld>
            <a:endParaRPr lang="uk-UA" dirty="0"/>
          </a:p>
        </p:txBody>
      </p:sp>
      <p:sp>
        <p:nvSpPr>
          <p:cNvPr id="4" name="Title 3">
            <a:extLst>
              <a:ext uri="{FF2B5EF4-FFF2-40B4-BE49-F238E27FC236}">
                <a16:creationId xmlns:a16="http://schemas.microsoft.com/office/drawing/2014/main" id="{97057199-3CBA-4478-B17D-57611535C55A}"/>
              </a:ext>
            </a:extLst>
          </p:cNvPr>
          <p:cNvSpPr>
            <a:spLocks noGrp="1"/>
          </p:cNvSpPr>
          <p:nvPr>
            <p:ph type="title"/>
          </p:nvPr>
        </p:nvSpPr>
        <p:spPr/>
        <p:txBody>
          <a:bodyPr/>
          <a:lstStyle/>
          <a:p>
            <a:r>
              <a:rPr lang="en-US" dirty="0"/>
              <a:t>Sexual Assault</a:t>
            </a:r>
          </a:p>
        </p:txBody>
      </p:sp>
    </p:spTree>
    <p:extLst>
      <p:ext uri="{BB962C8B-B14F-4D97-AF65-F5344CB8AC3E}">
        <p14:creationId xmlns:p14="http://schemas.microsoft.com/office/powerpoint/2010/main" val="18018110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D4B0350-5CF9-4E24-83BC-917F40DC6736}"/>
              </a:ext>
            </a:extLst>
          </p:cNvPr>
          <p:cNvSpPr>
            <a:spLocks noGrp="1"/>
          </p:cNvSpPr>
          <p:nvPr>
            <p:ph type="body" idx="1"/>
          </p:nvPr>
        </p:nvSpPr>
        <p:spPr/>
        <p:txBody>
          <a:bodyPr/>
          <a:lstStyle/>
          <a:p>
            <a:r>
              <a:rPr lang="en-US" dirty="0"/>
              <a:t>Rape refers to penetration, no matter how slight, of the vagina or anus with any body part or object, or oral penetration by a sex organ of other person, without the consent of the Complainant, including instances in which the Complainant is incapable of giving consent. </a:t>
            </a:r>
          </a:p>
          <a:p>
            <a:endParaRPr lang="en-US" dirty="0"/>
          </a:p>
        </p:txBody>
      </p:sp>
      <p:sp>
        <p:nvSpPr>
          <p:cNvPr id="3" name="Slide Number Placeholder 2">
            <a:extLst>
              <a:ext uri="{FF2B5EF4-FFF2-40B4-BE49-F238E27FC236}">
                <a16:creationId xmlns:a16="http://schemas.microsoft.com/office/drawing/2014/main" id="{94F08C02-5DA2-4AA8-ADE5-C82761B17523}"/>
              </a:ext>
            </a:extLst>
          </p:cNvPr>
          <p:cNvSpPr>
            <a:spLocks noGrp="1"/>
          </p:cNvSpPr>
          <p:nvPr>
            <p:ph type="sldNum" idx="12"/>
          </p:nvPr>
        </p:nvSpPr>
        <p:spPr/>
        <p:txBody>
          <a:bodyPr/>
          <a:lstStyle/>
          <a:p>
            <a:fld id="{00000000-1234-1234-1234-123412341234}" type="slidenum">
              <a:rPr lang="uk-UA" smtClean="0"/>
              <a:pPr/>
              <a:t>21</a:t>
            </a:fld>
            <a:endParaRPr lang="uk-UA" dirty="0"/>
          </a:p>
        </p:txBody>
      </p:sp>
      <p:sp>
        <p:nvSpPr>
          <p:cNvPr id="4" name="Title 3">
            <a:extLst>
              <a:ext uri="{FF2B5EF4-FFF2-40B4-BE49-F238E27FC236}">
                <a16:creationId xmlns:a16="http://schemas.microsoft.com/office/drawing/2014/main" id="{97057199-3CBA-4478-B17D-57611535C55A}"/>
              </a:ext>
            </a:extLst>
          </p:cNvPr>
          <p:cNvSpPr>
            <a:spLocks noGrp="1"/>
          </p:cNvSpPr>
          <p:nvPr>
            <p:ph type="title"/>
          </p:nvPr>
        </p:nvSpPr>
        <p:spPr/>
        <p:txBody>
          <a:bodyPr/>
          <a:lstStyle/>
          <a:p>
            <a:r>
              <a:rPr lang="en-US" dirty="0"/>
              <a:t>Sexual Assault</a:t>
            </a:r>
          </a:p>
        </p:txBody>
      </p:sp>
    </p:spTree>
    <p:extLst>
      <p:ext uri="{BB962C8B-B14F-4D97-AF65-F5344CB8AC3E}">
        <p14:creationId xmlns:p14="http://schemas.microsoft.com/office/powerpoint/2010/main" val="33709879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D4B0350-5CF9-4E24-83BC-917F40DC6736}"/>
              </a:ext>
            </a:extLst>
          </p:cNvPr>
          <p:cNvSpPr>
            <a:spLocks noGrp="1"/>
          </p:cNvSpPr>
          <p:nvPr>
            <p:ph type="body" idx="1"/>
          </p:nvPr>
        </p:nvSpPr>
        <p:spPr/>
        <p:txBody>
          <a:bodyPr/>
          <a:lstStyle/>
          <a:p>
            <a:r>
              <a:rPr lang="en-US" dirty="0"/>
              <a:t>Fondling refers to the touching of the genitals (including vagina, penis or anus), the breasts, or the buttocks of another person for the purpose of sexual gratification, forcibly and/or against that person’s will; or not forcibly or against that person’s will where the Complainant is incapable of giving consent because of their youth or because of their temporary or permanent mental incapacity. </a:t>
            </a:r>
          </a:p>
          <a:p>
            <a:endParaRPr lang="en-US" dirty="0"/>
          </a:p>
        </p:txBody>
      </p:sp>
      <p:sp>
        <p:nvSpPr>
          <p:cNvPr id="3" name="Slide Number Placeholder 2">
            <a:extLst>
              <a:ext uri="{FF2B5EF4-FFF2-40B4-BE49-F238E27FC236}">
                <a16:creationId xmlns:a16="http://schemas.microsoft.com/office/drawing/2014/main" id="{94F08C02-5DA2-4AA8-ADE5-C82761B17523}"/>
              </a:ext>
            </a:extLst>
          </p:cNvPr>
          <p:cNvSpPr>
            <a:spLocks noGrp="1"/>
          </p:cNvSpPr>
          <p:nvPr>
            <p:ph type="sldNum" idx="12"/>
          </p:nvPr>
        </p:nvSpPr>
        <p:spPr/>
        <p:txBody>
          <a:bodyPr/>
          <a:lstStyle/>
          <a:p>
            <a:fld id="{00000000-1234-1234-1234-123412341234}" type="slidenum">
              <a:rPr lang="uk-UA" smtClean="0"/>
              <a:pPr/>
              <a:t>22</a:t>
            </a:fld>
            <a:endParaRPr lang="uk-UA" dirty="0"/>
          </a:p>
        </p:txBody>
      </p:sp>
      <p:sp>
        <p:nvSpPr>
          <p:cNvPr id="4" name="Title 3">
            <a:extLst>
              <a:ext uri="{FF2B5EF4-FFF2-40B4-BE49-F238E27FC236}">
                <a16:creationId xmlns:a16="http://schemas.microsoft.com/office/drawing/2014/main" id="{97057199-3CBA-4478-B17D-57611535C55A}"/>
              </a:ext>
            </a:extLst>
          </p:cNvPr>
          <p:cNvSpPr>
            <a:spLocks noGrp="1"/>
          </p:cNvSpPr>
          <p:nvPr>
            <p:ph type="title"/>
          </p:nvPr>
        </p:nvSpPr>
        <p:spPr/>
        <p:txBody>
          <a:bodyPr/>
          <a:lstStyle/>
          <a:p>
            <a:r>
              <a:rPr lang="en-US" dirty="0"/>
              <a:t>Sexual Assault</a:t>
            </a:r>
          </a:p>
        </p:txBody>
      </p:sp>
    </p:spTree>
    <p:extLst>
      <p:ext uri="{BB962C8B-B14F-4D97-AF65-F5344CB8AC3E}">
        <p14:creationId xmlns:p14="http://schemas.microsoft.com/office/powerpoint/2010/main" val="4030411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D4B0350-5CF9-4E24-83BC-917F40DC6736}"/>
              </a:ext>
            </a:extLst>
          </p:cNvPr>
          <p:cNvSpPr>
            <a:spLocks noGrp="1"/>
          </p:cNvSpPr>
          <p:nvPr>
            <p:ph type="body" idx="1"/>
          </p:nvPr>
        </p:nvSpPr>
        <p:spPr/>
        <p:txBody>
          <a:bodyPr/>
          <a:lstStyle/>
          <a:p>
            <a:r>
              <a:rPr lang="en-US" dirty="0"/>
              <a:t>Incest refers to the non-forcible sexual intercourse between persons who are related to each other within the degree wherein marriage is prohibited by law. </a:t>
            </a:r>
          </a:p>
          <a:p>
            <a:r>
              <a:rPr lang="en-US" dirty="0"/>
              <a:t>Statutory Rape refers to non-forcible sexual intercourse with a person who is under the statutory age of consent. </a:t>
            </a:r>
          </a:p>
          <a:p>
            <a:endParaRPr lang="en-US" dirty="0"/>
          </a:p>
        </p:txBody>
      </p:sp>
      <p:sp>
        <p:nvSpPr>
          <p:cNvPr id="3" name="Slide Number Placeholder 2">
            <a:extLst>
              <a:ext uri="{FF2B5EF4-FFF2-40B4-BE49-F238E27FC236}">
                <a16:creationId xmlns:a16="http://schemas.microsoft.com/office/drawing/2014/main" id="{94F08C02-5DA2-4AA8-ADE5-C82761B17523}"/>
              </a:ext>
            </a:extLst>
          </p:cNvPr>
          <p:cNvSpPr>
            <a:spLocks noGrp="1"/>
          </p:cNvSpPr>
          <p:nvPr>
            <p:ph type="sldNum" idx="12"/>
          </p:nvPr>
        </p:nvSpPr>
        <p:spPr/>
        <p:txBody>
          <a:bodyPr/>
          <a:lstStyle/>
          <a:p>
            <a:fld id="{00000000-1234-1234-1234-123412341234}" type="slidenum">
              <a:rPr lang="uk-UA" smtClean="0"/>
              <a:pPr/>
              <a:t>23</a:t>
            </a:fld>
            <a:endParaRPr lang="uk-UA" dirty="0"/>
          </a:p>
        </p:txBody>
      </p:sp>
      <p:sp>
        <p:nvSpPr>
          <p:cNvPr id="4" name="Title 3">
            <a:extLst>
              <a:ext uri="{FF2B5EF4-FFF2-40B4-BE49-F238E27FC236}">
                <a16:creationId xmlns:a16="http://schemas.microsoft.com/office/drawing/2014/main" id="{97057199-3CBA-4478-B17D-57611535C55A}"/>
              </a:ext>
            </a:extLst>
          </p:cNvPr>
          <p:cNvSpPr>
            <a:spLocks noGrp="1"/>
          </p:cNvSpPr>
          <p:nvPr>
            <p:ph type="title"/>
          </p:nvPr>
        </p:nvSpPr>
        <p:spPr/>
        <p:txBody>
          <a:bodyPr/>
          <a:lstStyle/>
          <a:p>
            <a:r>
              <a:rPr lang="en-US" dirty="0"/>
              <a:t>Sexual Assault</a:t>
            </a:r>
          </a:p>
        </p:txBody>
      </p:sp>
    </p:spTree>
    <p:extLst>
      <p:ext uri="{BB962C8B-B14F-4D97-AF65-F5344CB8AC3E}">
        <p14:creationId xmlns:p14="http://schemas.microsoft.com/office/powerpoint/2010/main" val="5962060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01D5E2-C570-4932-98B7-6B3E38CC4AE6}"/>
              </a:ext>
            </a:extLst>
          </p:cNvPr>
          <p:cNvSpPr>
            <a:spLocks noGrp="1"/>
          </p:cNvSpPr>
          <p:nvPr>
            <p:ph type="title"/>
          </p:nvPr>
        </p:nvSpPr>
        <p:spPr/>
        <p:txBody>
          <a:bodyPr/>
          <a:lstStyle/>
          <a:p>
            <a:r>
              <a:rPr lang="en-US" dirty="0"/>
              <a:t>Stalking</a:t>
            </a:r>
          </a:p>
        </p:txBody>
      </p:sp>
      <p:sp>
        <p:nvSpPr>
          <p:cNvPr id="3" name="Slide Number Placeholder 2">
            <a:extLst>
              <a:ext uri="{FF2B5EF4-FFF2-40B4-BE49-F238E27FC236}">
                <a16:creationId xmlns:a16="http://schemas.microsoft.com/office/drawing/2014/main" id="{E033F2A3-4480-4EC4-80E5-8F65FA21E050}"/>
              </a:ext>
            </a:extLst>
          </p:cNvPr>
          <p:cNvSpPr>
            <a:spLocks noGrp="1"/>
          </p:cNvSpPr>
          <p:nvPr>
            <p:ph type="sldNum" idx="12"/>
          </p:nvPr>
        </p:nvSpPr>
        <p:spPr/>
        <p:txBody>
          <a:bodyPr/>
          <a:lstStyle/>
          <a:p>
            <a:fld id="{00000000-1234-1234-1234-123412341234}" type="slidenum">
              <a:rPr lang="uk-UA" smtClean="0"/>
              <a:pPr/>
              <a:t>24</a:t>
            </a:fld>
            <a:endParaRPr lang="uk-UA" dirty="0"/>
          </a:p>
        </p:txBody>
      </p:sp>
      <p:pic>
        <p:nvPicPr>
          <p:cNvPr id="5" name="Picture 4">
            <a:extLst>
              <a:ext uri="{FF2B5EF4-FFF2-40B4-BE49-F238E27FC236}">
                <a16:creationId xmlns:a16="http://schemas.microsoft.com/office/drawing/2014/main" id="{EB618DF1-8D6C-442D-BD7B-1E34C00805EC}"/>
              </a:ext>
            </a:extLst>
          </p:cNvPr>
          <p:cNvPicPr>
            <a:picLocks noChangeAspect="1"/>
          </p:cNvPicPr>
          <p:nvPr/>
        </p:nvPicPr>
        <p:blipFill>
          <a:blip r:embed="rId2"/>
          <a:stretch>
            <a:fillRect/>
          </a:stretch>
        </p:blipFill>
        <p:spPr>
          <a:xfrm>
            <a:off x="2070101" y="2096029"/>
            <a:ext cx="9956883" cy="3254904"/>
          </a:xfrm>
          <a:prstGeom prst="rect">
            <a:avLst/>
          </a:prstGeom>
        </p:spPr>
      </p:pic>
    </p:spTree>
    <p:extLst>
      <p:ext uri="{BB962C8B-B14F-4D97-AF65-F5344CB8AC3E}">
        <p14:creationId xmlns:p14="http://schemas.microsoft.com/office/powerpoint/2010/main" val="13081153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01D5E2-C570-4932-98B7-6B3E38CC4AE6}"/>
              </a:ext>
            </a:extLst>
          </p:cNvPr>
          <p:cNvSpPr>
            <a:spLocks noGrp="1"/>
          </p:cNvSpPr>
          <p:nvPr>
            <p:ph type="title"/>
          </p:nvPr>
        </p:nvSpPr>
        <p:spPr/>
        <p:txBody>
          <a:bodyPr/>
          <a:lstStyle/>
          <a:p>
            <a:r>
              <a:rPr lang="en-US" dirty="0"/>
              <a:t>Dating Violence</a:t>
            </a:r>
          </a:p>
        </p:txBody>
      </p:sp>
      <p:sp>
        <p:nvSpPr>
          <p:cNvPr id="3" name="Slide Number Placeholder 2">
            <a:extLst>
              <a:ext uri="{FF2B5EF4-FFF2-40B4-BE49-F238E27FC236}">
                <a16:creationId xmlns:a16="http://schemas.microsoft.com/office/drawing/2014/main" id="{E033F2A3-4480-4EC4-80E5-8F65FA21E050}"/>
              </a:ext>
            </a:extLst>
          </p:cNvPr>
          <p:cNvSpPr>
            <a:spLocks noGrp="1"/>
          </p:cNvSpPr>
          <p:nvPr>
            <p:ph type="sldNum" idx="12"/>
          </p:nvPr>
        </p:nvSpPr>
        <p:spPr/>
        <p:txBody>
          <a:bodyPr/>
          <a:lstStyle/>
          <a:p>
            <a:fld id="{00000000-1234-1234-1234-123412341234}" type="slidenum">
              <a:rPr lang="uk-UA" smtClean="0"/>
              <a:pPr/>
              <a:t>25</a:t>
            </a:fld>
            <a:endParaRPr lang="uk-UA" dirty="0"/>
          </a:p>
        </p:txBody>
      </p:sp>
      <p:grpSp>
        <p:nvGrpSpPr>
          <p:cNvPr id="9" name="Group 8">
            <a:extLst>
              <a:ext uri="{FF2B5EF4-FFF2-40B4-BE49-F238E27FC236}">
                <a16:creationId xmlns:a16="http://schemas.microsoft.com/office/drawing/2014/main" id="{A4354038-5ACD-4418-91E9-DCA498C562B0}"/>
              </a:ext>
            </a:extLst>
          </p:cNvPr>
          <p:cNvGrpSpPr/>
          <p:nvPr/>
        </p:nvGrpSpPr>
        <p:grpSpPr>
          <a:xfrm>
            <a:off x="2086502" y="2128838"/>
            <a:ext cx="9800698" cy="1943630"/>
            <a:chOff x="2255837" y="2971800"/>
            <a:chExt cx="7677150" cy="1300162"/>
          </a:xfrm>
        </p:grpSpPr>
        <p:pic>
          <p:nvPicPr>
            <p:cNvPr id="6" name="Picture 5">
              <a:extLst>
                <a:ext uri="{FF2B5EF4-FFF2-40B4-BE49-F238E27FC236}">
                  <a16:creationId xmlns:a16="http://schemas.microsoft.com/office/drawing/2014/main" id="{236E1D4F-D089-4BB1-9185-8867EC59568D}"/>
                </a:ext>
              </a:extLst>
            </p:cNvPr>
            <p:cNvPicPr>
              <a:picLocks noChangeAspect="1"/>
            </p:cNvPicPr>
            <p:nvPr/>
          </p:nvPicPr>
          <p:blipFill>
            <a:blip r:embed="rId2"/>
            <a:stretch>
              <a:fillRect/>
            </a:stretch>
          </p:blipFill>
          <p:spPr>
            <a:xfrm>
              <a:off x="2255837" y="2971800"/>
              <a:ext cx="7677150" cy="914400"/>
            </a:xfrm>
            <a:prstGeom prst="rect">
              <a:avLst/>
            </a:prstGeom>
          </p:spPr>
        </p:pic>
        <p:pic>
          <p:nvPicPr>
            <p:cNvPr id="8" name="Picture 7">
              <a:extLst>
                <a:ext uri="{FF2B5EF4-FFF2-40B4-BE49-F238E27FC236}">
                  <a16:creationId xmlns:a16="http://schemas.microsoft.com/office/drawing/2014/main" id="{7881FE73-88B2-4BB7-B13A-4057277FCB51}"/>
                </a:ext>
              </a:extLst>
            </p:cNvPr>
            <p:cNvPicPr>
              <a:picLocks noChangeAspect="1"/>
            </p:cNvPicPr>
            <p:nvPr/>
          </p:nvPicPr>
          <p:blipFill>
            <a:blip r:embed="rId3"/>
            <a:stretch>
              <a:fillRect/>
            </a:stretch>
          </p:blipFill>
          <p:spPr>
            <a:xfrm>
              <a:off x="2255837" y="3805237"/>
              <a:ext cx="7419975" cy="466725"/>
            </a:xfrm>
            <a:prstGeom prst="rect">
              <a:avLst/>
            </a:prstGeom>
          </p:spPr>
        </p:pic>
      </p:grpSp>
    </p:spTree>
    <p:extLst>
      <p:ext uri="{BB962C8B-B14F-4D97-AF65-F5344CB8AC3E}">
        <p14:creationId xmlns:p14="http://schemas.microsoft.com/office/powerpoint/2010/main" val="33013263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01D5E2-C570-4932-98B7-6B3E38CC4AE6}"/>
              </a:ext>
            </a:extLst>
          </p:cNvPr>
          <p:cNvSpPr>
            <a:spLocks noGrp="1"/>
          </p:cNvSpPr>
          <p:nvPr>
            <p:ph type="title"/>
          </p:nvPr>
        </p:nvSpPr>
        <p:spPr/>
        <p:txBody>
          <a:bodyPr/>
          <a:lstStyle/>
          <a:p>
            <a:r>
              <a:rPr lang="en-US" dirty="0"/>
              <a:t>Domestic Violence</a:t>
            </a:r>
          </a:p>
        </p:txBody>
      </p:sp>
      <p:sp>
        <p:nvSpPr>
          <p:cNvPr id="3" name="Slide Number Placeholder 2">
            <a:extLst>
              <a:ext uri="{FF2B5EF4-FFF2-40B4-BE49-F238E27FC236}">
                <a16:creationId xmlns:a16="http://schemas.microsoft.com/office/drawing/2014/main" id="{E033F2A3-4480-4EC4-80E5-8F65FA21E050}"/>
              </a:ext>
            </a:extLst>
          </p:cNvPr>
          <p:cNvSpPr>
            <a:spLocks noGrp="1"/>
          </p:cNvSpPr>
          <p:nvPr>
            <p:ph type="sldNum" idx="12"/>
          </p:nvPr>
        </p:nvSpPr>
        <p:spPr/>
        <p:txBody>
          <a:bodyPr/>
          <a:lstStyle/>
          <a:p>
            <a:fld id="{00000000-1234-1234-1234-123412341234}" type="slidenum">
              <a:rPr lang="uk-UA" smtClean="0"/>
              <a:pPr/>
              <a:t>26</a:t>
            </a:fld>
            <a:endParaRPr lang="uk-UA" dirty="0"/>
          </a:p>
        </p:txBody>
      </p:sp>
      <p:pic>
        <p:nvPicPr>
          <p:cNvPr id="5" name="Picture 4">
            <a:extLst>
              <a:ext uri="{FF2B5EF4-FFF2-40B4-BE49-F238E27FC236}">
                <a16:creationId xmlns:a16="http://schemas.microsoft.com/office/drawing/2014/main" id="{5DFCAA25-9F7C-4357-B0AF-E1C30DFF3B50}"/>
              </a:ext>
            </a:extLst>
          </p:cNvPr>
          <p:cNvPicPr>
            <a:picLocks noChangeAspect="1"/>
          </p:cNvPicPr>
          <p:nvPr/>
        </p:nvPicPr>
        <p:blipFill>
          <a:blip r:embed="rId2"/>
          <a:stretch>
            <a:fillRect/>
          </a:stretch>
        </p:blipFill>
        <p:spPr>
          <a:xfrm>
            <a:off x="2025120" y="2323141"/>
            <a:ext cx="9908458" cy="1969459"/>
          </a:xfrm>
          <a:prstGeom prst="rect">
            <a:avLst/>
          </a:prstGeom>
        </p:spPr>
      </p:pic>
    </p:spTree>
    <p:extLst>
      <p:ext uri="{BB962C8B-B14F-4D97-AF65-F5344CB8AC3E}">
        <p14:creationId xmlns:p14="http://schemas.microsoft.com/office/powerpoint/2010/main" val="15256135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01D5E2-C570-4932-98B7-6B3E38CC4AE6}"/>
              </a:ext>
            </a:extLst>
          </p:cNvPr>
          <p:cNvSpPr>
            <a:spLocks noGrp="1"/>
          </p:cNvSpPr>
          <p:nvPr>
            <p:ph type="title"/>
          </p:nvPr>
        </p:nvSpPr>
        <p:spPr/>
        <p:txBody>
          <a:bodyPr/>
          <a:lstStyle/>
          <a:p>
            <a:r>
              <a:rPr lang="en-US" dirty="0"/>
              <a:t>Retaliation</a:t>
            </a:r>
          </a:p>
        </p:txBody>
      </p:sp>
      <p:sp>
        <p:nvSpPr>
          <p:cNvPr id="3" name="Slide Number Placeholder 2">
            <a:extLst>
              <a:ext uri="{FF2B5EF4-FFF2-40B4-BE49-F238E27FC236}">
                <a16:creationId xmlns:a16="http://schemas.microsoft.com/office/drawing/2014/main" id="{E033F2A3-4480-4EC4-80E5-8F65FA21E050}"/>
              </a:ext>
            </a:extLst>
          </p:cNvPr>
          <p:cNvSpPr>
            <a:spLocks noGrp="1"/>
          </p:cNvSpPr>
          <p:nvPr>
            <p:ph type="sldNum" idx="12"/>
          </p:nvPr>
        </p:nvSpPr>
        <p:spPr/>
        <p:txBody>
          <a:bodyPr/>
          <a:lstStyle/>
          <a:p>
            <a:fld id="{00000000-1234-1234-1234-123412341234}" type="slidenum">
              <a:rPr lang="uk-UA" smtClean="0"/>
              <a:pPr/>
              <a:t>27</a:t>
            </a:fld>
            <a:endParaRPr lang="uk-UA" dirty="0"/>
          </a:p>
        </p:txBody>
      </p:sp>
      <p:pic>
        <p:nvPicPr>
          <p:cNvPr id="6" name="Picture 5">
            <a:extLst>
              <a:ext uri="{FF2B5EF4-FFF2-40B4-BE49-F238E27FC236}">
                <a16:creationId xmlns:a16="http://schemas.microsoft.com/office/drawing/2014/main" id="{7A1528D6-18F5-46A6-B585-6401CA5E0E4E}"/>
              </a:ext>
            </a:extLst>
          </p:cNvPr>
          <p:cNvPicPr>
            <a:picLocks noChangeAspect="1"/>
          </p:cNvPicPr>
          <p:nvPr/>
        </p:nvPicPr>
        <p:blipFill>
          <a:blip r:embed="rId2"/>
          <a:stretch>
            <a:fillRect/>
          </a:stretch>
        </p:blipFill>
        <p:spPr>
          <a:xfrm>
            <a:off x="2064278" y="2346374"/>
            <a:ext cx="9926094" cy="2165251"/>
          </a:xfrm>
          <a:prstGeom prst="rect">
            <a:avLst/>
          </a:prstGeom>
        </p:spPr>
      </p:pic>
      <p:sp>
        <p:nvSpPr>
          <p:cNvPr id="4" name="TextBox 3">
            <a:extLst>
              <a:ext uri="{FF2B5EF4-FFF2-40B4-BE49-F238E27FC236}">
                <a16:creationId xmlns:a16="http://schemas.microsoft.com/office/drawing/2014/main" id="{DBB87779-8DDE-4A2C-9996-4FEBB936449B}"/>
              </a:ext>
            </a:extLst>
          </p:cNvPr>
          <p:cNvSpPr txBox="1"/>
          <p:nvPr/>
        </p:nvSpPr>
        <p:spPr>
          <a:xfrm>
            <a:off x="2064278" y="5257766"/>
            <a:ext cx="9250878" cy="379463"/>
          </a:xfrm>
          <a:prstGeom prst="rect">
            <a:avLst/>
          </a:prstGeom>
          <a:noFill/>
        </p:spPr>
        <p:txBody>
          <a:bodyPr wrap="square" rtlCol="0">
            <a:spAutoFit/>
          </a:bodyPr>
          <a:lstStyle/>
          <a:p>
            <a:r>
              <a:rPr lang="en-US" i="1" dirty="0">
                <a:latin typeface="Times New Roman" panose="02020603050405020304" pitchFamily="18" charset="0"/>
                <a:cs typeface="Times New Roman" panose="02020603050405020304" pitchFamily="18" charset="0"/>
              </a:rPr>
              <a:t>Note: Allegations of retaliation are addressed under different University policies.</a:t>
            </a:r>
          </a:p>
        </p:txBody>
      </p:sp>
    </p:spTree>
    <p:extLst>
      <p:ext uri="{BB962C8B-B14F-4D97-AF65-F5344CB8AC3E}">
        <p14:creationId xmlns:p14="http://schemas.microsoft.com/office/powerpoint/2010/main" val="34407754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40C035-A937-44AB-B81A-28BB1298F046}"/>
              </a:ext>
            </a:extLst>
          </p:cNvPr>
          <p:cNvSpPr>
            <a:spLocks noGrp="1"/>
          </p:cNvSpPr>
          <p:nvPr>
            <p:ph type="ctrTitle"/>
          </p:nvPr>
        </p:nvSpPr>
        <p:spPr/>
        <p:txBody>
          <a:bodyPr/>
          <a:lstStyle/>
          <a:p>
            <a:r>
              <a:rPr lang="en-US" dirty="0"/>
              <a:t>Other Definitions</a:t>
            </a:r>
          </a:p>
        </p:txBody>
      </p:sp>
      <p:sp>
        <p:nvSpPr>
          <p:cNvPr id="3" name="Subtitle 2">
            <a:extLst>
              <a:ext uri="{FF2B5EF4-FFF2-40B4-BE49-F238E27FC236}">
                <a16:creationId xmlns:a16="http://schemas.microsoft.com/office/drawing/2014/main" id="{580EF834-49C2-4B23-95D4-1CEAA33F10E0}"/>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8763024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D4B0350-5CF9-4E24-83BC-917F40DC6736}"/>
              </a:ext>
            </a:extLst>
          </p:cNvPr>
          <p:cNvSpPr>
            <a:spLocks noGrp="1"/>
          </p:cNvSpPr>
          <p:nvPr>
            <p:ph type="body" idx="1"/>
          </p:nvPr>
        </p:nvSpPr>
        <p:spPr/>
        <p:txBody>
          <a:bodyPr/>
          <a:lstStyle/>
          <a:p>
            <a:r>
              <a:rPr lang="en-US" dirty="0">
                <a:latin typeface="+mn-lt"/>
              </a:rPr>
              <a:t>The Complainant is an individual who is alleged to be the victim of conduct that could constitute sexual harassment, as defined by this policy.</a:t>
            </a:r>
          </a:p>
          <a:p>
            <a:pPr lvl="1"/>
            <a:r>
              <a:rPr lang="en-US" dirty="0">
                <a:latin typeface="+mn-lt"/>
              </a:rPr>
              <a:t>Complainant must be someone that is enrolled or attempting to enroll or employed by the University.</a:t>
            </a:r>
          </a:p>
          <a:p>
            <a:r>
              <a:rPr lang="en-US" dirty="0"/>
              <a:t>The Respondent is an individual who has been reported to be the perpetrator of conduct that could constitute sexual harassment, as defined by this policy.</a:t>
            </a:r>
          </a:p>
          <a:p>
            <a:pPr lvl="1"/>
            <a:r>
              <a:rPr lang="en-US" dirty="0">
                <a:latin typeface="+mn-lt"/>
              </a:rPr>
              <a:t>Respondent can be anyone – affiliated with the University or not. </a:t>
            </a:r>
          </a:p>
        </p:txBody>
      </p:sp>
      <p:sp>
        <p:nvSpPr>
          <p:cNvPr id="3" name="Slide Number Placeholder 2">
            <a:extLst>
              <a:ext uri="{FF2B5EF4-FFF2-40B4-BE49-F238E27FC236}">
                <a16:creationId xmlns:a16="http://schemas.microsoft.com/office/drawing/2014/main" id="{94F08C02-5DA2-4AA8-ADE5-C82761B17523}"/>
              </a:ext>
            </a:extLst>
          </p:cNvPr>
          <p:cNvSpPr>
            <a:spLocks noGrp="1"/>
          </p:cNvSpPr>
          <p:nvPr>
            <p:ph type="sldNum" idx="12"/>
          </p:nvPr>
        </p:nvSpPr>
        <p:spPr/>
        <p:txBody>
          <a:bodyPr/>
          <a:lstStyle/>
          <a:p>
            <a:fld id="{00000000-1234-1234-1234-123412341234}" type="slidenum">
              <a:rPr lang="uk-UA" smtClean="0"/>
              <a:pPr/>
              <a:t>29</a:t>
            </a:fld>
            <a:endParaRPr lang="uk-UA" dirty="0"/>
          </a:p>
        </p:txBody>
      </p:sp>
      <p:sp>
        <p:nvSpPr>
          <p:cNvPr id="4" name="Title 3">
            <a:extLst>
              <a:ext uri="{FF2B5EF4-FFF2-40B4-BE49-F238E27FC236}">
                <a16:creationId xmlns:a16="http://schemas.microsoft.com/office/drawing/2014/main" id="{97057199-3CBA-4478-B17D-57611535C55A}"/>
              </a:ext>
            </a:extLst>
          </p:cNvPr>
          <p:cNvSpPr>
            <a:spLocks noGrp="1"/>
          </p:cNvSpPr>
          <p:nvPr>
            <p:ph type="title"/>
          </p:nvPr>
        </p:nvSpPr>
        <p:spPr/>
        <p:txBody>
          <a:bodyPr/>
          <a:lstStyle/>
          <a:p>
            <a:r>
              <a:rPr lang="en-US" dirty="0"/>
              <a:t>Complainant and Respondent</a:t>
            </a:r>
          </a:p>
        </p:txBody>
      </p:sp>
    </p:spTree>
    <p:extLst>
      <p:ext uri="{BB962C8B-B14F-4D97-AF65-F5344CB8AC3E}">
        <p14:creationId xmlns:p14="http://schemas.microsoft.com/office/powerpoint/2010/main" val="15453878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24AE739-CE18-4BA4-A4CD-6F3456E95322}"/>
              </a:ext>
            </a:extLst>
          </p:cNvPr>
          <p:cNvSpPr>
            <a:spLocks noGrp="1"/>
          </p:cNvSpPr>
          <p:nvPr>
            <p:ph type="body" idx="1"/>
          </p:nvPr>
        </p:nvSpPr>
        <p:spPr/>
        <p:txBody>
          <a:bodyPr/>
          <a:lstStyle/>
          <a:p>
            <a:r>
              <a:rPr lang="en-US" dirty="0"/>
              <a:t>Investigators and Panel members must be fair, impartial, and unbiased. </a:t>
            </a:r>
          </a:p>
          <a:p>
            <a:pPr lvl="1"/>
            <a:r>
              <a:rPr lang="en-US" dirty="0">
                <a:latin typeface="Palatino Linotype" panose="02040502050505030304" pitchFamily="18" charset="0"/>
              </a:rPr>
              <a:t>Must approach the process without pre-judgment – determinations must be based on application of policy to the specific information brought forward in the process.</a:t>
            </a:r>
          </a:p>
          <a:p>
            <a:r>
              <a:rPr lang="en-US" dirty="0"/>
              <a:t>Advisors provide support to their party and ensure that the party understands their rights and options under the Policy. </a:t>
            </a:r>
          </a:p>
        </p:txBody>
      </p:sp>
      <p:sp>
        <p:nvSpPr>
          <p:cNvPr id="3" name="Slide Number Placeholder 2">
            <a:extLst>
              <a:ext uri="{FF2B5EF4-FFF2-40B4-BE49-F238E27FC236}">
                <a16:creationId xmlns:a16="http://schemas.microsoft.com/office/drawing/2014/main" id="{4CB4F2E8-D66E-40CB-918A-8DE12FE2CDA7}"/>
              </a:ext>
            </a:extLst>
          </p:cNvPr>
          <p:cNvSpPr>
            <a:spLocks noGrp="1"/>
          </p:cNvSpPr>
          <p:nvPr>
            <p:ph type="sldNum" idx="12"/>
          </p:nvPr>
        </p:nvSpPr>
        <p:spPr/>
        <p:txBody>
          <a:bodyPr/>
          <a:lstStyle/>
          <a:p>
            <a:fld id="{00000000-1234-1234-1234-123412341234}" type="slidenum">
              <a:rPr lang="uk-UA" smtClean="0"/>
              <a:pPr/>
              <a:t>3</a:t>
            </a:fld>
            <a:endParaRPr lang="uk-UA" dirty="0"/>
          </a:p>
        </p:txBody>
      </p:sp>
      <p:sp>
        <p:nvSpPr>
          <p:cNvPr id="4" name="Title 3">
            <a:extLst>
              <a:ext uri="{FF2B5EF4-FFF2-40B4-BE49-F238E27FC236}">
                <a16:creationId xmlns:a16="http://schemas.microsoft.com/office/drawing/2014/main" id="{BC4F3996-F3B8-4044-B374-9B634FADB791}"/>
              </a:ext>
            </a:extLst>
          </p:cNvPr>
          <p:cNvSpPr>
            <a:spLocks noGrp="1"/>
          </p:cNvSpPr>
          <p:nvPr>
            <p:ph type="title"/>
          </p:nvPr>
        </p:nvSpPr>
        <p:spPr/>
        <p:txBody>
          <a:bodyPr/>
          <a:lstStyle/>
          <a:p>
            <a:r>
              <a:rPr lang="en-US" dirty="0"/>
              <a:t>Role in the Title IX Sexual Harassment Policy</a:t>
            </a:r>
          </a:p>
        </p:txBody>
      </p:sp>
    </p:spTree>
    <p:extLst>
      <p:ext uri="{BB962C8B-B14F-4D97-AF65-F5344CB8AC3E}">
        <p14:creationId xmlns:p14="http://schemas.microsoft.com/office/powerpoint/2010/main" val="20878763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40C035-A937-44AB-B81A-28BB1298F046}"/>
              </a:ext>
            </a:extLst>
          </p:cNvPr>
          <p:cNvSpPr>
            <a:spLocks noGrp="1"/>
          </p:cNvSpPr>
          <p:nvPr>
            <p:ph type="ctrTitle"/>
          </p:nvPr>
        </p:nvSpPr>
        <p:spPr/>
        <p:txBody>
          <a:bodyPr/>
          <a:lstStyle/>
          <a:p>
            <a:r>
              <a:rPr lang="en-US" dirty="0"/>
              <a:t>Effective Consent</a:t>
            </a:r>
          </a:p>
        </p:txBody>
      </p:sp>
      <p:sp>
        <p:nvSpPr>
          <p:cNvPr id="3" name="Subtitle 2">
            <a:extLst>
              <a:ext uri="{FF2B5EF4-FFF2-40B4-BE49-F238E27FC236}">
                <a16:creationId xmlns:a16="http://schemas.microsoft.com/office/drawing/2014/main" id="{580EF834-49C2-4B23-95D4-1CEAA33F10E0}"/>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3649084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D4B0350-5CF9-4E24-83BC-917F40DC6736}"/>
              </a:ext>
            </a:extLst>
          </p:cNvPr>
          <p:cNvSpPr>
            <a:spLocks noGrp="1"/>
          </p:cNvSpPr>
          <p:nvPr>
            <p:ph type="body" idx="1"/>
          </p:nvPr>
        </p:nvSpPr>
        <p:spPr/>
        <p:txBody>
          <a:bodyPr/>
          <a:lstStyle/>
          <a:p>
            <a:r>
              <a:rPr lang="en-US" dirty="0"/>
              <a:t>Effective Consent is an affirmative, knowing, and voluntary decision – clearly communicated through mutually understandable words (e.g. saying “yes”) and/or actions – to willingly engage in mutually acceptable sexual activity (e.g. to do the same thing, at the same time, in the same way, with another individual(s)). </a:t>
            </a:r>
          </a:p>
        </p:txBody>
      </p:sp>
      <p:sp>
        <p:nvSpPr>
          <p:cNvPr id="3" name="Slide Number Placeholder 2">
            <a:extLst>
              <a:ext uri="{FF2B5EF4-FFF2-40B4-BE49-F238E27FC236}">
                <a16:creationId xmlns:a16="http://schemas.microsoft.com/office/drawing/2014/main" id="{94F08C02-5DA2-4AA8-ADE5-C82761B17523}"/>
              </a:ext>
            </a:extLst>
          </p:cNvPr>
          <p:cNvSpPr>
            <a:spLocks noGrp="1"/>
          </p:cNvSpPr>
          <p:nvPr>
            <p:ph type="sldNum" idx="12"/>
          </p:nvPr>
        </p:nvSpPr>
        <p:spPr/>
        <p:txBody>
          <a:bodyPr/>
          <a:lstStyle/>
          <a:p>
            <a:fld id="{00000000-1234-1234-1234-123412341234}" type="slidenum">
              <a:rPr lang="uk-UA" smtClean="0"/>
              <a:pPr/>
              <a:t>31</a:t>
            </a:fld>
            <a:endParaRPr lang="uk-UA" dirty="0"/>
          </a:p>
        </p:txBody>
      </p:sp>
      <p:sp>
        <p:nvSpPr>
          <p:cNvPr id="4" name="Title 3">
            <a:extLst>
              <a:ext uri="{FF2B5EF4-FFF2-40B4-BE49-F238E27FC236}">
                <a16:creationId xmlns:a16="http://schemas.microsoft.com/office/drawing/2014/main" id="{97057199-3CBA-4478-B17D-57611535C55A}"/>
              </a:ext>
            </a:extLst>
          </p:cNvPr>
          <p:cNvSpPr>
            <a:spLocks noGrp="1"/>
          </p:cNvSpPr>
          <p:nvPr>
            <p:ph type="title"/>
          </p:nvPr>
        </p:nvSpPr>
        <p:spPr/>
        <p:txBody>
          <a:bodyPr/>
          <a:lstStyle/>
          <a:p>
            <a:r>
              <a:rPr lang="en-US" dirty="0"/>
              <a:t>Effective Consent</a:t>
            </a:r>
          </a:p>
        </p:txBody>
      </p:sp>
    </p:spTree>
    <p:extLst>
      <p:ext uri="{BB962C8B-B14F-4D97-AF65-F5344CB8AC3E}">
        <p14:creationId xmlns:p14="http://schemas.microsoft.com/office/powerpoint/2010/main" val="26660687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D4B0350-5CF9-4E24-83BC-917F40DC6736}"/>
              </a:ext>
            </a:extLst>
          </p:cNvPr>
          <p:cNvSpPr>
            <a:spLocks noGrp="1"/>
          </p:cNvSpPr>
          <p:nvPr>
            <p:ph type="body" idx="1"/>
          </p:nvPr>
        </p:nvSpPr>
        <p:spPr/>
        <p:txBody>
          <a:bodyPr/>
          <a:lstStyle/>
          <a:p>
            <a:r>
              <a:rPr lang="en-US" dirty="0"/>
              <a:t>Effective Consent must be given freely, willingly, consciously and knowingly by each participant to any desired sexual contact. </a:t>
            </a:r>
          </a:p>
          <a:p>
            <a:r>
              <a:rPr lang="en-US" dirty="0"/>
              <a:t>Consent may be withdrawn by any consenting party at any time during the sexual activity. Withdrawal of consent must be demonstrated by words and/or actions that indicate a desire to end sexual activity. Once an individual has communicated withdrawal of consent, all sexual activity must end. </a:t>
            </a:r>
          </a:p>
        </p:txBody>
      </p:sp>
      <p:sp>
        <p:nvSpPr>
          <p:cNvPr id="3" name="Slide Number Placeholder 2">
            <a:extLst>
              <a:ext uri="{FF2B5EF4-FFF2-40B4-BE49-F238E27FC236}">
                <a16:creationId xmlns:a16="http://schemas.microsoft.com/office/drawing/2014/main" id="{94F08C02-5DA2-4AA8-ADE5-C82761B17523}"/>
              </a:ext>
            </a:extLst>
          </p:cNvPr>
          <p:cNvSpPr>
            <a:spLocks noGrp="1"/>
          </p:cNvSpPr>
          <p:nvPr>
            <p:ph type="sldNum" idx="12"/>
          </p:nvPr>
        </p:nvSpPr>
        <p:spPr/>
        <p:txBody>
          <a:bodyPr/>
          <a:lstStyle/>
          <a:p>
            <a:fld id="{00000000-1234-1234-1234-123412341234}" type="slidenum">
              <a:rPr lang="uk-UA" smtClean="0"/>
              <a:pPr/>
              <a:t>32</a:t>
            </a:fld>
            <a:endParaRPr lang="uk-UA" dirty="0"/>
          </a:p>
        </p:txBody>
      </p:sp>
      <p:sp>
        <p:nvSpPr>
          <p:cNvPr id="4" name="Title 3">
            <a:extLst>
              <a:ext uri="{FF2B5EF4-FFF2-40B4-BE49-F238E27FC236}">
                <a16:creationId xmlns:a16="http://schemas.microsoft.com/office/drawing/2014/main" id="{97057199-3CBA-4478-B17D-57611535C55A}"/>
              </a:ext>
            </a:extLst>
          </p:cNvPr>
          <p:cNvSpPr>
            <a:spLocks noGrp="1"/>
          </p:cNvSpPr>
          <p:nvPr>
            <p:ph type="title"/>
          </p:nvPr>
        </p:nvSpPr>
        <p:spPr/>
        <p:txBody>
          <a:bodyPr/>
          <a:lstStyle/>
          <a:p>
            <a:r>
              <a:rPr lang="en-US" dirty="0"/>
              <a:t>Effective Consent</a:t>
            </a:r>
          </a:p>
        </p:txBody>
      </p:sp>
    </p:spTree>
    <p:extLst>
      <p:ext uri="{BB962C8B-B14F-4D97-AF65-F5344CB8AC3E}">
        <p14:creationId xmlns:p14="http://schemas.microsoft.com/office/powerpoint/2010/main" val="16863605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8E5DCE8-E114-469E-94F9-14DBB3AD2089}"/>
              </a:ext>
            </a:extLst>
          </p:cNvPr>
          <p:cNvSpPr>
            <a:spLocks noGrp="1"/>
          </p:cNvSpPr>
          <p:nvPr>
            <p:ph type="sldNum" idx="12"/>
          </p:nvPr>
        </p:nvSpPr>
        <p:spPr/>
        <p:txBody>
          <a:bodyPr/>
          <a:lstStyle/>
          <a:p>
            <a:fld id="{00000000-1234-1234-1234-123412341234}" type="slidenum">
              <a:rPr lang="uk-UA" smtClean="0"/>
              <a:pPr/>
              <a:t>33</a:t>
            </a:fld>
            <a:endParaRPr lang="uk-UA" dirty="0"/>
          </a:p>
        </p:txBody>
      </p:sp>
      <p:pic>
        <p:nvPicPr>
          <p:cNvPr id="4" name="Picture 3">
            <a:extLst>
              <a:ext uri="{FF2B5EF4-FFF2-40B4-BE49-F238E27FC236}">
                <a16:creationId xmlns:a16="http://schemas.microsoft.com/office/drawing/2014/main" id="{308E61FA-046B-4430-BB16-508EE281F4C9}"/>
              </a:ext>
            </a:extLst>
          </p:cNvPr>
          <p:cNvPicPr>
            <a:picLocks noChangeAspect="1"/>
          </p:cNvPicPr>
          <p:nvPr/>
        </p:nvPicPr>
        <p:blipFill>
          <a:blip r:embed="rId2"/>
          <a:stretch>
            <a:fillRect/>
          </a:stretch>
        </p:blipFill>
        <p:spPr>
          <a:xfrm>
            <a:off x="2281766" y="1072885"/>
            <a:ext cx="9553721" cy="4712229"/>
          </a:xfrm>
          <a:prstGeom prst="rect">
            <a:avLst/>
          </a:prstGeom>
        </p:spPr>
      </p:pic>
    </p:spTree>
    <p:extLst>
      <p:ext uri="{BB962C8B-B14F-4D97-AF65-F5344CB8AC3E}">
        <p14:creationId xmlns:p14="http://schemas.microsoft.com/office/powerpoint/2010/main" val="18185778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D4B0350-5CF9-4E24-83BC-917F40DC6736}"/>
              </a:ext>
            </a:extLst>
          </p:cNvPr>
          <p:cNvSpPr>
            <a:spLocks noGrp="1"/>
          </p:cNvSpPr>
          <p:nvPr>
            <p:ph type="body" idx="1"/>
          </p:nvPr>
        </p:nvSpPr>
        <p:spPr/>
        <p:txBody>
          <a:bodyPr/>
          <a:lstStyle/>
          <a:p>
            <a:r>
              <a:rPr lang="en-US" dirty="0"/>
              <a:t>Responsibility of the person initiating sexual activity to obtain the other party’s Effective Consent (not the responsibility of the intended recipient of such sexual contact to affirmatively deny such contact). </a:t>
            </a:r>
          </a:p>
          <a:p>
            <a:r>
              <a:rPr lang="en-US" dirty="0"/>
              <a:t>All parties must have Effective Consent throughout the duration of the sexual activity</a:t>
            </a:r>
          </a:p>
          <a:p>
            <a:pPr marL="84646" indent="0">
              <a:buNone/>
            </a:pPr>
            <a:endParaRPr lang="en-US" dirty="0"/>
          </a:p>
          <a:p>
            <a:endParaRPr lang="en-US" dirty="0"/>
          </a:p>
        </p:txBody>
      </p:sp>
      <p:sp>
        <p:nvSpPr>
          <p:cNvPr id="3" name="Slide Number Placeholder 2">
            <a:extLst>
              <a:ext uri="{FF2B5EF4-FFF2-40B4-BE49-F238E27FC236}">
                <a16:creationId xmlns:a16="http://schemas.microsoft.com/office/drawing/2014/main" id="{94F08C02-5DA2-4AA8-ADE5-C82761B17523}"/>
              </a:ext>
            </a:extLst>
          </p:cNvPr>
          <p:cNvSpPr>
            <a:spLocks noGrp="1"/>
          </p:cNvSpPr>
          <p:nvPr>
            <p:ph type="sldNum" idx="12"/>
          </p:nvPr>
        </p:nvSpPr>
        <p:spPr/>
        <p:txBody>
          <a:bodyPr/>
          <a:lstStyle/>
          <a:p>
            <a:fld id="{00000000-1234-1234-1234-123412341234}" type="slidenum">
              <a:rPr lang="uk-UA" smtClean="0"/>
              <a:pPr/>
              <a:t>34</a:t>
            </a:fld>
            <a:endParaRPr lang="uk-UA" dirty="0"/>
          </a:p>
        </p:txBody>
      </p:sp>
      <p:sp>
        <p:nvSpPr>
          <p:cNvPr id="4" name="Title 3">
            <a:extLst>
              <a:ext uri="{FF2B5EF4-FFF2-40B4-BE49-F238E27FC236}">
                <a16:creationId xmlns:a16="http://schemas.microsoft.com/office/drawing/2014/main" id="{97057199-3CBA-4478-B17D-57611535C55A}"/>
              </a:ext>
            </a:extLst>
          </p:cNvPr>
          <p:cNvSpPr>
            <a:spLocks noGrp="1"/>
          </p:cNvSpPr>
          <p:nvPr>
            <p:ph type="title"/>
          </p:nvPr>
        </p:nvSpPr>
        <p:spPr/>
        <p:txBody>
          <a:bodyPr/>
          <a:lstStyle/>
          <a:p>
            <a:r>
              <a:rPr lang="en-US" dirty="0"/>
              <a:t>Effective Consent</a:t>
            </a:r>
          </a:p>
        </p:txBody>
      </p:sp>
    </p:spTree>
    <p:extLst>
      <p:ext uri="{BB962C8B-B14F-4D97-AF65-F5344CB8AC3E}">
        <p14:creationId xmlns:p14="http://schemas.microsoft.com/office/powerpoint/2010/main" val="34431676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D4B0350-5CF9-4E24-83BC-917F40DC6736}"/>
              </a:ext>
            </a:extLst>
          </p:cNvPr>
          <p:cNvSpPr>
            <a:spLocks noGrp="1"/>
          </p:cNvSpPr>
          <p:nvPr>
            <p:ph type="body" idx="1"/>
          </p:nvPr>
        </p:nvSpPr>
        <p:spPr/>
        <p:txBody>
          <a:bodyPr/>
          <a:lstStyle/>
          <a:p>
            <a:r>
              <a:rPr lang="en-US" b="1" i="1" dirty="0"/>
              <a:t>Effective Consent can be given by words and/or actions. Relying solely on non-verbal communication, however, can lead to misunderstanding and as a result, a potential policy violation. </a:t>
            </a:r>
          </a:p>
          <a:p>
            <a:r>
              <a:rPr lang="en-US" dirty="0"/>
              <a:t>Effective Consent to one form of sexual activity is not, by itself, consent to other forms of sexual activity. </a:t>
            </a:r>
          </a:p>
          <a:p>
            <a:pPr marL="84646" indent="0">
              <a:buNone/>
            </a:pPr>
            <a:endParaRPr lang="en-US" dirty="0"/>
          </a:p>
          <a:p>
            <a:endParaRPr lang="en-US" dirty="0"/>
          </a:p>
        </p:txBody>
      </p:sp>
      <p:sp>
        <p:nvSpPr>
          <p:cNvPr id="3" name="Slide Number Placeholder 2">
            <a:extLst>
              <a:ext uri="{FF2B5EF4-FFF2-40B4-BE49-F238E27FC236}">
                <a16:creationId xmlns:a16="http://schemas.microsoft.com/office/drawing/2014/main" id="{94F08C02-5DA2-4AA8-ADE5-C82761B17523}"/>
              </a:ext>
            </a:extLst>
          </p:cNvPr>
          <p:cNvSpPr>
            <a:spLocks noGrp="1"/>
          </p:cNvSpPr>
          <p:nvPr>
            <p:ph type="sldNum" idx="12"/>
          </p:nvPr>
        </p:nvSpPr>
        <p:spPr/>
        <p:txBody>
          <a:bodyPr/>
          <a:lstStyle/>
          <a:p>
            <a:fld id="{00000000-1234-1234-1234-123412341234}" type="slidenum">
              <a:rPr lang="uk-UA" smtClean="0"/>
              <a:pPr/>
              <a:t>35</a:t>
            </a:fld>
            <a:endParaRPr lang="uk-UA" dirty="0"/>
          </a:p>
        </p:txBody>
      </p:sp>
      <p:sp>
        <p:nvSpPr>
          <p:cNvPr id="4" name="Title 3">
            <a:extLst>
              <a:ext uri="{FF2B5EF4-FFF2-40B4-BE49-F238E27FC236}">
                <a16:creationId xmlns:a16="http://schemas.microsoft.com/office/drawing/2014/main" id="{97057199-3CBA-4478-B17D-57611535C55A}"/>
              </a:ext>
            </a:extLst>
          </p:cNvPr>
          <p:cNvSpPr>
            <a:spLocks noGrp="1"/>
          </p:cNvSpPr>
          <p:nvPr>
            <p:ph type="title"/>
          </p:nvPr>
        </p:nvSpPr>
        <p:spPr/>
        <p:txBody>
          <a:bodyPr/>
          <a:lstStyle/>
          <a:p>
            <a:r>
              <a:rPr lang="en-US" dirty="0"/>
              <a:t>Effective Consent</a:t>
            </a:r>
          </a:p>
        </p:txBody>
      </p:sp>
    </p:spTree>
    <p:extLst>
      <p:ext uri="{BB962C8B-B14F-4D97-AF65-F5344CB8AC3E}">
        <p14:creationId xmlns:p14="http://schemas.microsoft.com/office/powerpoint/2010/main" val="1392385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01D5E2-C570-4932-98B7-6B3E38CC4AE6}"/>
              </a:ext>
            </a:extLst>
          </p:cNvPr>
          <p:cNvSpPr>
            <a:spLocks noGrp="1"/>
          </p:cNvSpPr>
          <p:nvPr>
            <p:ph type="title"/>
          </p:nvPr>
        </p:nvSpPr>
        <p:spPr/>
        <p:txBody>
          <a:bodyPr/>
          <a:lstStyle/>
          <a:p>
            <a:r>
              <a:rPr lang="en-US" dirty="0"/>
              <a:t>Incapacitation and Effective Consent</a:t>
            </a:r>
          </a:p>
        </p:txBody>
      </p:sp>
      <p:sp>
        <p:nvSpPr>
          <p:cNvPr id="3" name="Slide Number Placeholder 2">
            <a:extLst>
              <a:ext uri="{FF2B5EF4-FFF2-40B4-BE49-F238E27FC236}">
                <a16:creationId xmlns:a16="http://schemas.microsoft.com/office/drawing/2014/main" id="{E033F2A3-4480-4EC4-80E5-8F65FA21E050}"/>
              </a:ext>
            </a:extLst>
          </p:cNvPr>
          <p:cNvSpPr>
            <a:spLocks noGrp="1"/>
          </p:cNvSpPr>
          <p:nvPr>
            <p:ph type="sldNum" idx="12"/>
          </p:nvPr>
        </p:nvSpPr>
        <p:spPr/>
        <p:txBody>
          <a:bodyPr/>
          <a:lstStyle/>
          <a:p>
            <a:fld id="{00000000-1234-1234-1234-123412341234}" type="slidenum">
              <a:rPr lang="uk-UA" smtClean="0"/>
              <a:pPr/>
              <a:t>36</a:t>
            </a:fld>
            <a:endParaRPr lang="uk-UA" dirty="0"/>
          </a:p>
        </p:txBody>
      </p:sp>
      <p:pic>
        <p:nvPicPr>
          <p:cNvPr id="5" name="Picture 4">
            <a:extLst>
              <a:ext uri="{FF2B5EF4-FFF2-40B4-BE49-F238E27FC236}">
                <a16:creationId xmlns:a16="http://schemas.microsoft.com/office/drawing/2014/main" id="{6B9230EE-B47B-44DA-9848-C88D1A72264C}"/>
              </a:ext>
            </a:extLst>
          </p:cNvPr>
          <p:cNvPicPr>
            <a:picLocks noChangeAspect="1"/>
          </p:cNvPicPr>
          <p:nvPr/>
        </p:nvPicPr>
        <p:blipFill>
          <a:blip r:embed="rId2"/>
          <a:stretch>
            <a:fillRect/>
          </a:stretch>
        </p:blipFill>
        <p:spPr>
          <a:xfrm>
            <a:off x="2068513" y="1874408"/>
            <a:ext cx="9925102" cy="2468992"/>
          </a:xfrm>
          <a:prstGeom prst="rect">
            <a:avLst/>
          </a:prstGeom>
        </p:spPr>
      </p:pic>
    </p:spTree>
    <p:extLst>
      <p:ext uri="{BB962C8B-B14F-4D97-AF65-F5344CB8AC3E}">
        <p14:creationId xmlns:p14="http://schemas.microsoft.com/office/powerpoint/2010/main" val="16687100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D4B0350-5CF9-4E24-83BC-917F40DC6736}"/>
              </a:ext>
            </a:extLst>
          </p:cNvPr>
          <p:cNvSpPr>
            <a:spLocks noGrp="1"/>
          </p:cNvSpPr>
          <p:nvPr>
            <p:ph type="body" idx="1"/>
          </p:nvPr>
        </p:nvSpPr>
        <p:spPr/>
        <p:txBody>
          <a:bodyPr/>
          <a:lstStyle/>
          <a:p>
            <a:r>
              <a:rPr lang="en-US" sz="2000" dirty="0"/>
              <a:t>A person is considered incapacitated, or unable to give consent, if they cannot understand the when, where, why, how, or who of a sexual encounter. </a:t>
            </a:r>
          </a:p>
          <a:p>
            <a:r>
              <a:rPr lang="en-US" sz="2000" dirty="0"/>
              <a:t>Warning signs include:</a:t>
            </a:r>
          </a:p>
          <a:p>
            <a:pPr lvl="1"/>
            <a:r>
              <a:rPr lang="en-US" sz="2000" dirty="0">
                <a:latin typeface="+mn-lt"/>
              </a:rPr>
              <a:t>Difficulty walking, stumbling, or falling down;</a:t>
            </a:r>
          </a:p>
          <a:p>
            <a:pPr lvl="1"/>
            <a:r>
              <a:rPr lang="en-US" sz="2000" dirty="0">
                <a:latin typeface="+mn-lt"/>
              </a:rPr>
              <a:t>Being unable to stand or walk without assistance;</a:t>
            </a:r>
          </a:p>
          <a:p>
            <a:pPr lvl="1"/>
            <a:r>
              <a:rPr lang="en-US" sz="2000" dirty="0">
                <a:latin typeface="+mn-lt"/>
              </a:rPr>
              <a:t>Slurred speech or an inability to communicate clearly;</a:t>
            </a:r>
          </a:p>
          <a:p>
            <a:pPr lvl="1"/>
            <a:r>
              <a:rPr lang="en-US" sz="2000" dirty="0">
                <a:latin typeface="+mn-lt"/>
              </a:rPr>
              <a:t>Inability to focus or confusion about what is happening;</a:t>
            </a:r>
          </a:p>
          <a:p>
            <a:pPr lvl="1"/>
            <a:r>
              <a:rPr lang="en-US" sz="2000" dirty="0">
                <a:latin typeface="+mn-lt"/>
              </a:rPr>
              <a:t>Urinating, defecating or vomiting; or</a:t>
            </a:r>
          </a:p>
          <a:p>
            <a:pPr lvl="1"/>
            <a:r>
              <a:rPr lang="en-US" sz="2000" dirty="0">
                <a:latin typeface="+mn-lt"/>
              </a:rPr>
              <a:t>Combativeness, emotional volatility or other marked change in demeanor.</a:t>
            </a:r>
          </a:p>
          <a:p>
            <a:pPr marL="84646" indent="0">
              <a:buNone/>
            </a:pPr>
            <a:endParaRPr lang="en-US" sz="2000" dirty="0"/>
          </a:p>
          <a:p>
            <a:endParaRPr lang="en-US" sz="2000" dirty="0"/>
          </a:p>
        </p:txBody>
      </p:sp>
      <p:sp>
        <p:nvSpPr>
          <p:cNvPr id="3" name="Slide Number Placeholder 2">
            <a:extLst>
              <a:ext uri="{FF2B5EF4-FFF2-40B4-BE49-F238E27FC236}">
                <a16:creationId xmlns:a16="http://schemas.microsoft.com/office/drawing/2014/main" id="{94F08C02-5DA2-4AA8-ADE5-C82761B17523}"/>
              </a:ext>
            </a:extLst>
          </p:cNvPr>
          <p:cNvSpPr>
            <a:spLocks noGrp="1"/>
          </p:cNvSpPr>
          <p:nvPr>
            <p:ph type="sldNum" idx="12"/>
          </p:nvPr>
        </p:nvSpPr>
        <p:spPr/>
        <p:txBody>
          <a:bodyPr/>
          <a:lstStyle/>
          <a:p>
            <a:fld id="{00000000-1234-1234-1234-123412341234}" type="slidenum">
              <a:rPr lang="uk-UA" smtClean="0"/>
              <a:pPr/>
              <a:t>37</a:t>
            </a:fld>
            <a:endParaRPr lang="uk-UA" dirty="0"/>
          </a:p>
        </p:txBody>
      </p:sp>
      <p:sp>
        <p:nvSpPr>
          <p:cNvPr id="4" name="Title 3">
            <a:extLst>
              <a:ext uri="{FF2B5EF4-FFF2-40B4-BE49-F238E27FC236}">
                <a16:creationId xmlns:a16="http://schemas.microsoft.com/office/drawing/2014/main" id="{97057199-3CBA-4478-B17D-57611535C55A}"/>
              </a:ext>
            </a:extLst>
          </p:cNvPr>
          <p:cNvSpPr>
            <a:spLocks noGrp="1"/>
          </p:cNvSpPr>
          <p:nvPr>
            <p:ph type="title"/>
          </p:nvPr>
        </p:nvSpPr>
        <p:spPr/>
        <p:txBody>
          <a:bodyPr/>
          <a:lstStyle/>
          <a:p>
            <a:r>
              <a:rPr lang="en-US" dirty="0"/>
              <a:t>Signs of Incapacitation</a:t>
            </a:r>
          </a:p>
        </p:txBody>
      </p:sp>
    </p:spTree>
    <p:extLst>
      <p:ext uri="{BB962C8B-B14F-4D97-AF65-F5344CB8AC3E}">
        <p14:creationId xmlns:p14="http://schemas.microsoft.com/office/powerpoint/2010/main" val="30145448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01D5E2-C570-4932-98B7-6B3E38CC4AE6}"/>
              </a:ext>
            </a:extLst>
          </p:cNvPr>
          <p:cNvSpPr>
            <a:spLocks noGrp="1"/>
          </p:cNvSpPr>
          <p:nvPr>
            <p:ph type="title"/>
          </p:nvPr>
        </p:nvSpPr>
        <p:spPr/>
        <p:txBody>
          <a:bodyPr/>
          <a:lstStyle/>
          <a:p>
            <a:r>
              <a:rPr lang="en-US" dirty="0"/>
              <a:t>Incapacitation and Effective Consent</a:t>
            </a:r>
          </a:p>
        </p:txBody>
      </p:sp>
      <p:sp>
        <p:nvSpPr>
          <p:cNvPr id="3" name="Slide Number Placeholder 2">
            <a:extLst>
              <a:ext uri="{FF2B5EF4-FFF2-40B4-BE49-F238E27FC236}">
                <a16:creationId xmlns:a16="http://schemas.microsoft.com/office/drawing/2014/main" id="{E033F2A3-4480-4EC4-80E5-8F65FA21E050}"/>
              </a:ext>
            </a:extLst>
          </p:cNvPr>
          <p:cNvSpPr>
            <a:spLocks noGrp="1"/>
          </p:cNvSpPr>
          <p:nvPr>
            <p:ph type="sldNum" idx="12"/>
          </p:nvPr>
        </p:nvSpPr>
        <p:spPr/>
        <p:txBody>
          <a:bodyPr/>
          <a:lstStyle/>
          <a:p>
            <a:fld id="{00000000-1234-1234-1234-123412341234}" type="slidenum">
              <a:rPr lang="uk-UA" smtClean="0"/>
              <a:pPr/>
              <a:t>38</a:t>
            </a:fld>
            <a:endParaRPr lang="uk-UA" dirty="0"/>
          </a:p>
        </p:txBody>
      </p:sp>
      <p:pic>
        <p:nvPicPr>
          <p:cNvPr id="6" name="Picture 5">
            <a:extLst>
              <a:ext uri="{FF2B5EF4-FFF2-40B4-BE49-F238E27FC236}">
                <a16:creationId xmlns:a16="http://schemas.microsoft.com/office/drawing/2014/main" id="{26F559A5-4FDA-40A7-9EE8-E18A3607CCAC}"/>
              </a:ext>
            </a:extLst>
          </p:cNvPr>
          <p:cNvPicPr>
            <a:picLocks noChangeAspect="1"/>
          </p:cNvPicPr>
          <p:nvPr/>
        </p:nvPicPr>
        <p:blipFill rotWithShape="1">
          <a:blip r:embed="rId2"/>
          <a:srcRect t="3123"/>
          <a:stretch/>
        </p:blipFill>
        <p:spPr>
          <a:xfrm>
            <a:off x="1933573" y="2717799"/>
            <a:ext cx="10140889" cy="1422401"/>
          </a:xfrm>
          <a:prstGeom prst="rect">
            <a:avLst/>
          </a:prstGeom>
        </p:spPr>
      </p:pic>
    </p:spTree>
    <p:extLst>
      <p:ext uri="{BB962C8B-B14F-4D97-AF65-F5344CB8AC3E}">
        <p14:creationId xmlns:p14="http://schemas.microsoft.com/office/powerpoint/2010/main" val="38557218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01D5E2-C570-4932-98B7-6B3E38CC4AE6}"/>
              </a:ext>
            </a:extLst>
          </p:cNvPr>
          <p:cNvSpPr>
            <a:spLocks noGrp="1"/>
          </p:cNvSpPr>
          <p:nvPr>
            <p:ph type="title"/>
          </p:nvPr>
        </p:nvSpPr>
        <p:spPr/>
        <p:txBody>
          <a:bodyPr/>
          <a:lstStyle/>
          <a:p>
            <a:r>
              <a:rPr lang="en-US" dirty="0"/>
              <a:t>Force/Coercion and Effective Consent</a:t>
            </a:r>
          </a:p>
        </p:txBody>
      </p:sp>
      <p:sp>
        <p:nvSpPr>
          <p:cNvPr id="3" name="Slide Number Placeholder 2">
            <a:extLst>
              <a:ext uri="{FF2B5EF4-FFF2-40B4-BE49-F238E27FC236}">
                <a16:creationId xmlns:a16="http://schemas.microsoft.com/office/drawing/2014/main" id="{E033F2A3-4480-4EC4-80E5-8F65FA21E050}"/>
              </a:ext>
            </a:extLst>
          </p:cNvPr>
          <p:cNvSpPr>
            <a:spLocks noGrp="1"/>
          </p:cNvSpPr>
          <p:nvPr>
            <p:ph type="sldNum" idx="12"/>
          </p:nvPr>
        </p:nvSpPr>
        <p:spPr/>
        <p:txBody>
          <a:bodyPr/>
          <a:lstStyle/>
          <a:p>
            <a:fld id="{00000000-1234-1234-1234-123412341234}" type="slidenum">
              <a:rPr lang="uk-UA" smtClean="0"/>
              <a:pPr/>
              <a:t>39</a:t>
            </a:fld>
            <a:endParaRPr lang="uk-UA" dirty="0"/>
          </a:p>
        </p:txBody>
      </p:sp>
      <p:pic>
        <p:nvPicPr>
          <p:cNvPr id="5" name="Picture 4">
            <a:extLst>
              <a:ext uri="{FF2B5EF4-FFF2-40B4-BE49-F238E27FC236}">
                <a16:creationId xmlns:a16="http://schemas.microsoft.com/office/drawing/2014/main" id="{A3EF397F-DFCA-415E-9BAF-FFD8562121A9}"/>
              </a:ext>
            </a:extLst>
          </p:cNvPr>
          <p:cNvPicPr>
            <a:picLocks noChangeAspect="1"/>
          </p:cNvPicPr>
          <p:nvPr/>
        </p:nvPicPr>
        <p:blipFill>
          <a:blip r:embed="rId2"/>
          <a:stretch>
            <a:fillRect/>
          </a:stretch>
        </p:blipFill>
        <p:spPr>
          <a:xfrm>
            <a:off x="2072217" y="1995487"/>
            <a:ext cx="9583706" cy="4134380"/>
          </a:xfrm>
          <a:prstGeom prst="rect">
            <a:avLst/>
          </a:prstGeom>
        </p:spPr>
      </p:pic>
    </p:spTree>
    <p:extLst>
      <p:ext uri="{BB962C8B-B14F-4D97-AF65-F5344CB8AC3E}">
        <p14:creationId xmlns:p14="http://schemas.microsoft.com/office/powerpoint/2010/main" val="24520788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A2218-D3B9-4D28-B041-7D758439F3D0}"/>
              </a:ext>
            </a:extLst>
          </p:cNvPr>
          <p:cNvSpPr>
            <a:spLocks noGrp="1"/>
          </p:cNvSpPr>
          <p:nvPr>
            <p:ph type="title"/>
          </p:nvPr>
        </p:nvSpPr>
        <p:spPr/>
        <p:txBody>
          <a:bodyPr/>
          <a:lstStyle/>
          <a:p>
            <a:r>
              <a:rPr lang="en-US" dirty="0"/>
              <a:t>Agenda</a:t>
            </a:r>
          </a:p>
        </p:txBody>
      </p:sp>
      <p:sp>
        <p:nvSpPr>
          <p:cNvPr id="3" name="Text Placeholder 2">
            <a:extLst>
              <a:ext uri="{FF2B5EF4-FFF2-40B4-BE49-F238E27FC236}">
                <a16:creationId xmlns:a16="http://schemas.microsoft.com/office/drawing/2014/main" id="{207669E3-7558-4420-BC9F-2B89EC80569C}"/>
              </a:ext>
            </a:extLst>
          </p:cNvPr>
          <p:cNvSpPr>
            <a:spLocks noGrp="1"/>
          </p:cNvSpPr>
          <p:nvPr>
            <p:ph type="body" idx="1"/>
          </p:nvPr>
        </p:nvSpPr>
        <p:spPr/>
        <p:txBody>
          <a:bodyPr/>
          <a:lstStyle/>
          <a:p>
            <a:r>
              <a:rPr lang="en-US" dirty="0"/>
              <a:t>Intro of OIED</a:t>
            </a:r>
          </a:p>
          <a:p>
            <a:r>
              <a:rPr lang="en-US" dirty="0"/>
              <a:t>Status of Regulations</a:t>
            </a:r>
          </a:p>
          <a:p>
            <a:r>
              <a:rPr lang="en-US" dirty="0"/>
              <a:t>Overview of  Current Regulations (2020)</a:t>
            </a:r>
          </a:p>
          <a:p>
            <a:r>
              <a:rPr lang="en-US" dirty="0"/>
              <a:t>Scope of Policy</a:t>
            </a:r>
          </a:p>
          <a:p>
            <a:r>
              <a:rPr lang="en-US" dirty="0"/>
              <a:t>Important Definitions</a:t>
            </a:r>
          </a:p>
          <a:p>
            <a:r>
              <a:rPr lang="en-US" dirty="0"/>
              <a:t>Grievance Process</a:t>
            </a:r>
          </a:p>
        </p:txBody>
      </p:sp>
      <p:sp>
        <p:nvSpPr>
          <p:cNvPr id="4" name="Slide Number Placeholder 3">
            <a:extLst>
              <a:ext uri="{FF2B5EF4-FFF2-40B4-BE49-F238E27FC236}">
                <a16:creationId xmlns:a16="http://schemas.microsoft.com/office/drawing/2014/main" id="{5E766928-D253-4091-9E21-DA1DEB257625}"/>
              </a:ext>
            </a:extLst>
          </p:cNvPr>
          <p:cNvSpPr>
            <a:spLocks noGrp="1"/>
          </p:cNvSpPr>
          <p:nvPr>
            <p:ph type="sldNum" idx="12"/>
          </p:nvPr>
        </p:nvSpPr>
        <p:spPr/>
        <p:txBody>
          <a:bodyPr/>
          <a:lstStyle/>
          <a:p>
            <a:fld id="{00000000-1234-1234-1234-123412341234}" type="slidenum">
              <a:rPr lang="uk-UA" smtClean="0"/>
              <a:pPr/>
              <a:t>4</a:t>
            </a:fld>
            <a:endParaRPr lang="uk-UA" dirty="0"/>
          </a:p>
        </p:txBody>
      </p:sp>
    </p:spTree>
    <p:extLst>
      <p:ext uri="{BB962C8B-B14F-4D97-AF65-F5344CB8AC3E}">
        <p14:creationId xmlns:p14="http://schemas.microsoft.com/office/powerpoint/2010/main" val="35203028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40C035-A937-44AB-B81A-28BB1298F046}"/>
              </a:ext>
            </a:extLst>
          </p:cNvPr>
          <p:cNvSpPr>
            <a:spLocks noGrp="1"/>
          </p:cNvSpPr>
          <p:nvPr>
            <p:ph type="ctrTitle"/>
          </p:nvPr>
        </p:nvSpPr>
        <p:spPr/>
        <p:txBody>
          <a:bodyPr/>
          <a:lstStyle/>
          <a:p>
            <a:r>
              <a:rPr lang="en-US" dirty="0"/>
              <a:t>Serving Impartially</a:t>
            </a:r>
          </a:p>
        </p:txBody>
      </p:sp>
      <p:sp>
        <p:nvSpPr>
          <p:cNvPr id="3" name="Subtitle 2">
            <a:extLst>
              <a:ext uri="{FF2B5EF4-FFF2-40B4-BE49-F238E27FC236}">
                <a16:creationId xmlns:a16="http://schemas.microsoft.com/office/drawing/2014/main" id="{580EF834-49C2-4B23-95D4-1CEAA33F10E0}"/>
              </a:ext>
            </a:extLst>
          </p:cNvPr>
          <p:cNvSpPr>
            <a:spLocks noGrp="1"/>
          </p:cNvSpPr>
          <p:nvPr>
            <p:ph type="subTitle" idx="1"/>
          </p:nvPr>
        </p:nvSpPr>
        <p:spPr/>
        <p:txBody>
          <a:bodyPr/>
          <a:lstStyle/>
          <a:p>
            <a:r>
              <a:rPr lang="en-US" dirty="0"/>
              <a:t>Avoiding prejudgment, conflicts of interest, and bias</a:t>
            </a:r>
          </a:p>
        </p:txBody>
      </p:sp>
    </p:spTree>
    <p:extLst>
      <p:ext uri="{BB962C8B-B14F-4D97-AF65-F5344CB8AC3E}">
        <p14:creationId xmlns:p14="http://schemas.microsoft.com/office/powerpoint/2010/main" val="24342864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5C02BE4-F469-47CB-B4B6-6A3D23B20873}"/>
              </a:ext>
            </a:extLst>
          </p:cNvPr>
          <p:cNvSpPr>
            <a:spLocks noGrp="1"/>
          </p:cNvSpPr>
          <p:nvPr>
            <p:ph type="body" idx="1"/>
          </p:nvPr>
        </p:nvSpPr>
        <p:spPr/>
        <p:txBody>
          <a:bodyPr/>
          <a:lstStyle/>
          <a:p>
            <a:r>
              <a:rPr lang="en-US" dirty="0"/>
              <a:t>Important that throughout process, individuals who administer process maintain an open mind – that they are neutral and unbiased.  </a:t>
            </a:r>
          </a:p>
          <a:p>
            <a:r>
              <a:rPr lang="en-US" dirty="0"/>
              <a:t>Only form an opinion at the conclusion of the process.</a:t>
            </a:r>
          </a:p>
          <a:p>
            <a:pPr marL="84646" indent="0">
              <a:buNone/>
            </a:pPr>
            <a:endParaRPr lang="en-US" dirty="0"/>
          </a:p>
        </p:txBody>
      </p:sp>
      <p:sp>
        <p:nvSpPr>
          <p:cNvPr id="3" name="Slide Number Placeholder 2">
            <a:extLst>
              <a:ext uri="{FF2B5EF4-FFF2-40B4-BE49-F238E27FC236}">
                <a16:creationId xmlns:a16="http://schemas.microsoft.com/office/drawing/2014/main" id="{8559267D-5CD7-4F42-B142-C0C8B2F46444}"/>
              </a:ext>
            </a:extLst>
          </p:cNvPr>
          <p:cNvSpPr>
            <a:spLocks noGrp="1"/>
          </p:cNvSpPr>
          <p:nvPr>
            <p:ph type="sldNum" idx="12"/>
          </p:nvPr>
        </p:nvSpPr>
        <p:spPr/>
        <p:txBody>
          <a:bodyPr/>
          <a:lstStyle/>
          <a:p>
            <a:fld id="{00000000-1234-1234-1234-123412341234}" type="slidenum">
              <a:rPr lang="uk-UA" smtClean="0"/>
              <a:pPr/>
              <a:t>41</a:t>
            </a:fld>
            <a:endParaRPr lang="uk-UA" dirty="0"/>
          </a:p>
        </p:txBody>
      </p:sp>
      <p:sp>
        <p:nvSpPr>
          <p:cNvPr id="4" name="Title 3">
            <a:extLst>
              <a:ext uri="{FF2B5EF4-FFF2-40B4-BE49-F238E27FC236}">
                <a16:creationId xmlns:a16="http://schemas.microsoft.com/office/drawing/2014/main" id="{E8BA3D74-FC40-44A6-A18A-C06602260B99}"/>
              </a:ext>
            </a:extLst>
          </p:cNvPr>
          <p:cNvSpPr>
            <a:spLocks noGrp="1"/>
          </p:cNvSpPr>
          <p:nvPr>
            <p:ph type="title"/>
          </p:nvPr>
        </p:nvSpPr>
        <p:spPr/>
        <p:txBody>
          <a:bodyPr/>
          <a:lstStyle/>
          <a:p>
            <a:r>
              <a:rPr lang="en-US" dirty="0"/>
              <a:t>Serving Impartially </a:t>
            </a:r>
          </a:p>
        </p:txBody>
      </p:sp>
    </p:spTree>
    <p:extLst>
      <p:ext uri="{BB962C8B-B14F-4D97-AF65-F5344CB8AC3E}">
        <p14:creationId xmlns:p14="http://schemas.microsoft.com/office/powerpoint/2010/main" val="19226752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5C02BE4-F469-47CB-B4B6-6A3D23B20873}"/>
              </a:ext>
            </a:extLst>
          </p:cNvPr>
          <p:cNvSpPr>
            <a:spLocks noGrp="1"/>
          </p:cNvSpPr>
          <p:nvPr>
            <p:ph type="body" idx="1"/>
          </p:nvPr>
        </p:nvSpPr>
        <p:spPr/>
        <p:txBody>
          <a:bodyPr/>
          <a:lstStyle/>
          <a:p>
            <a:r>
              <a:rPr lang="en-US" dirty="0"/>
              <a:t>Be mindful of prior interactions or relationships that may give the appearance of a conflict of interest – and make the Title IX Coordinator aware if any arise.</a:t>
            </a:r>
          </a:p>
          <a:p>
            <a:r>
              <a:rPr lang="en-US" dirty="0"/>
              <a:t>Decision-makers are not charged with finding a </a:t>
            </a:r>
            <a:r>
              <a:rPr lang="en-US" i="1" dirty="0"/>
              <a:t>particular </a:t>
            </a:r>
            <a:r>
              <a:rPr lang="en-US" dirty="0"/>
              <a:t>outcome and should avoid pre-conceived notices and consider </a:t>
            </a:r>
            <a:r>
              <a:rPr lang="en-US" i="1" dirty="0"/>
              <a:t>only</a:t>
            </a:r>
            <a:r>
              <a:rPr lang="en-US" dirty="0"/>
              <a:t> the information provided during the process. </a:t>
            </a:r>
          </a:p>
          <a:p>
            <a:r>
              <a:rPr lang="en-US" dirty="0"/>
              <a:t>And, decision-makers must treat both parties equitably and with respect. </a:t>
            </a:r>
          </a:p>
        </p:txBody>
      </p:sp>
      <p:sp>
        <p:nvSpPr>
          <p:cNvPr id="3" name="Slide Number Placeholder 2">
            <a:extLst>
              <a:ext uri="{FF2B5EF4-FFF2-40B4-BE49-F238E27FC236}">
                <a16:creationId xmlns:a16="http://schemas.microsoft.com/office/drawing/2014/main" id="{8559267D-5CD7-4F42-B142-C0C8B2F46444}"/>
              </a:ext>
            </a:extLst>
          </p:cNvPr>
          <p:cNvSpPr>
            <a:spLocks noGrp="1"/>
          </p:cNvSpPr>
          <p:nvPr>
            <p:ph type="sldNum" idx="12"/>
          </p:nvPr>
        </p:nvSpPr>
        <p:spPr/>
        <p:txBody>
          <a:bodyPr/>
          <a:lstStyle/>
          <a:p>
            <a:fld id="{00000000-1234-1234-1234-123412341234}" type="slidenum">
              <a:rPr lang="uk-UA" smtClean="0"/>
              <a:pPr/>
              <a:t>42</a:t>
            </a:fld>
            <a:endParaRPr lang="uk-UA" dirty="0"/>
          </a:p>
        </p:txBody>
      </p:sp>
      <p:sp>
        <p:nvSpPr>
          <p:cNvPr id="4" name="Title 3">
            <a:extLst>
              <a:ext uri="{FF2B5EF4-FFF2-40B4-BE49-F238E27FC236}">
                <a16:creationId xmlns:a16="http://schemas.microsoft.com/office/drawing/2014/main" id="{E8BA3D74-FC40-44A6-A18A-C06602260B99}"/>
              </a:ext>
            </a:extLst>
          </p:cNvPr>
          <p:cNvSpPr>
            <a:spLocks noGrp="1"/>
          </p:cNvSpPr>
          <p:nvPr>
            <p:ph type="title"/>
          </p:nvPr>
        </p:nvSpPr>
        <p:spPr/>
        <p:txBody>
          <a:bodyPr/>
          <a:lstStyle/>
          <a:p>
            <a:r>
              <a:rPr lang="en-US" dirty="0"/>
              <a:t>Serving Impartially </a:t>
            </a:r>
          </a:p>
        </p:txBody>
      </p:sp>
    </p:spTree>
    <p:extLst>
      <p:ext uri="{BB962C8B-B14F-4D97-AF65-F5344CB8AC3E}">
        <p14:creationId xmlns:p14="http://schemas.microsoft.com/office/powerpoint/2010/main" val="150092331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40C035-A937-44AB-B81A-28BB1298F046}"/>
              </a:ext>
            </a:extLst>
          </p:cNvPr>
          <p:cNvSpPr>
            <a:spLocks noGrp="1"/>
          </p:cNvSpPr>
          <p:nvPr>
            <p:ph type="ctrTitle"/>
          </p:nvPr>
        </p:nvSpPr>
        <p:spPr>
          <a:xfrm>
            <a:off x="943527" y="3044966"/>
            <a:ext cx="7404608" cy="768067"/>
          </a:xfrm>
        </p:spPr>
        <p:txBody>
          <a:bodyPr/>
          <a:lstStyle/>
          <a:p>
            <a:r>
              <a:rPr lang="en-US" sz="4400" dirty="0"/>
              <a:t>The Grievance Process</a:t>
            </a:r>
          </a:p>
        </p:txBody>
      </p:sp>
    </p:spTree>
    <p:extLst>
      <p:ext uri="{BB962C8B-B14F-4D97-AF65-F5344CB8AC3E}">
        <p14:creationId xmlns:p14="http://schemas.microsoft.com/office/powerpoint/2010/main" val="351425640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D4B0350-5CF9-4E24-83BC-917F40DC6736}"/>
              </a:ext>
            </a:extLst>
          </p:cNvPr>
          <p:cNvSpPr>
            <a:spLocks noGrp="1"/>
          </p:cNvSpPr>
          <p:nvPr>
            <p:ph type="body" idx="1"/>
          </p:nvPr>
        </p:nvSpPr>
        <p:spPr>
          <a:xfrm>
            <a:off x="1012164" y="1600233"/>
            <a:ext cx="8838803" cy="3918000"/>
          </a:xfrm>
        </p:spPr>
        <p:txBody>
          <a:bodyPr/>
          <a:lstStyle/>
          <a:p>
            <a:pPr marL="342900" indent="-342900">
              <a:spcBef>
                <a:spcPts val="0"/>
              </a:spcBef>
              <a:tabLst>
                <a:tab pos="0" algn="l"/>
                <a:tab pos="448945" algn="l"/>
              </a:tabLst>
            </a:pPr>
            <a:r>
              <a:rPr lang="en-US" sz="2000" dirty="0">
                <a:effectLst/>
                <a:latin typeface="Liberation Serif"/>
                <a:ea typeface="DejaVu Sans"/>
                <a:cs typeface="DejaVu Sans"/>
              </a:rPr>
              <a:t>Both the Complainant and the Respondent will be treated equitably; </a:t>
            </a:r>
          </a:p>
          <a:p>
            <a:pPr marL="342900" indent="-342900">
              <a:spcBef>
                <a:spcPts val="0"/>
              </a:spcBef>
              <a:tabLst>
                <a:tab pos="0" algn="l"/>
                <a:tab pos="448945" algn="l"/>
              </a:tabLst>
            </a:pPr>
            <a:r>
              <a:rPr lang="en-US" sz="2000" dirty="0">
                <a:effectLst/>
                <a:latin typeface="Liberation Serif"/>
                <a:ea typeface="DejaVu Sans"/>
                <a:cs typeface="DejaVu Sans"/>
              </a:rPr>
              <a:t>There will be an objective evaluation of all evidence, both inculpatory and exculpatory, and a determination of credibility will not be made based on a person’s status as a Complainant, Respondent, or witness; </a:t>
            </a:r>
          </a:p>
          <a:p>
            <a:pPr marL="342900" indent="-342900">
              <a:spcBef>
                <a:spcPts val="0"/>
              </a:spcBef>
              <a:tabLst>
                <a:tab pos="0" algn="l"/>
                <a:tab pos="448945" algn="l"/>
              </a:tabLst>
            </a:pPr>
            <a:r>
              <a:rPr lang="en-US" sz="2000" dirty="0">
                <a:effectLst/>
                <a:latin typeface="Liberation Serif"/>
                <a:ea typeface="DejaVu Sans"/>
                <a:cs typeface="DejaVu Sans"/>
              </a:rPr>
              <a:t>The Title IX Coordinator, Investigators, and adjudicators will be trained and free from any conflict of interest; </a:t>
            </a:r>
          </a:p>
          <a:p>
            <a:pPr marL="342900" indent="-342900">
              <a:spcBef>
                <a:spcPts val="0"/>
              </a:spcBef>
              <a:tabLst>
                <a:tab pos="0" algn="l"/>
                <a:tab pos="448945" algn="l"/>
              </a:tabLst>
            </a:pPr>
            <a:r>
              <a:rPr lang="en-US" sz="2000" dirty="0">
                <a:effectLst/>
                <a:latin typeface="Liberation Serif"/>
                <a:ea typeface="DejaVu Sans"/>
                <a:cs typeface="DejaVu Sans"/>
              </a:rPr>
              <a:t>The Respondent will be presumed not responsible throughout the Grievance Process unless a finding of responsibility is made at the conclusion of the Grievance Process. </a:t>
            </a:r>
          </a:p>
          <a:p>
            <a:pPr marL="342900" indent="-342900">
              <a:spcBef>
                <a:spcPts val="0"/>
              </a:spcBef>
              <a:tabLst>
                <a:tab pos="0" algn="l"/>
                <a:tab pos="448945" algn="l"/>
              </a:tabLst>
            </a:pPr>
            <a:r>
              <a:rPr lang="en-US" sz="2000" dirty="0">
                <a:effectLst/>
                <a:latin typeface="Liberation Serif"/>
                <a:ea typeface="DejaVu Sans"/>
                <a:cs typeface="DejaVu Sans"/>
              </a:rPr>
              <a:t>Each Party has the right to appeal a decision made by the hearing panel; </a:t>
            </a:r>
          </a:p>
        </p:txBody>
      </p:sp>
      <p:sp>
        <p:nvSpPr>
          <p:cNvPr id="3" name="Slide Number Placeholder 2">
            <a:extLst>
              <a:ext uri="{FF2B5EF4-FFF2-40B4-BE49-F238E27FC236}">
                <a16:creationId xmlns:a16="http://schemas.microsoft.com/office/drawing/2014/main" id="{94F08C02-5DA2-4AA8-ADE5-C82761B17523}"/>
              </a:ext>
            </a:extLst>
          </p:cNvPr>
          <p:cNvSpPr>
            <a:spLocks noGrp="1"/>
          </p:cNvSpPr>
          <p:nvPr>
            <p:ph type="sldNum" idx="12"/>
          </p:nvPr>
        </p:nvSpPr>
        <p:spPr/>
        <p:txBody>
          <a:bodyPr/>
          <a:lstStyle/>
          <a:p>
            <a:fld id="{00000000-1234-1234-1234-123412341234}" type="slidenum">
              <a:rPr lang="uk-UA" smtClean="0"/>
              <a:pPr/>
              <a:t>44</a:t>
            </a:fld>
            <a:endParaRPr lang="uk-UA" dirty="0"/>
          </a:p>
        </p:txBody>
      </p:sp>
      <p:sp>
        <p:nvSpPr>
          <p:cNvPr id="4" name="Title 3">
            <a:extLst>
              <a:ext uri="{FF2B5EF4-FFF2-40B4-BE49-F238E27FC236}">
                <a16:creationId xmlns:a16="http://schemas.microsoft.com/office/drawing/2014/main" id="{97057199-3CBA-4478-B17D-57611535C55A}"/>
              </a:ext>
            </a:extLst>
          </p:cNvPr>
          <p:cNvSpPr>
            <a:spLocks noGrp="1"/>
          </p:cNvSpPr>
          <p:nvPr>
            <p:ph type="title"/>
          </p:nvPr>
        </p:nvSpPr>
        <p:spPr/>
        <p:txBody>
          <a:bodyPr/>
          <a:lstStyle/>
          <a:p>
            <a:r>
              <a:rPr lang="en-US" dirty="0"/>
              <a:t>Overarching Principles</a:t>
            </a:r>
          </a:p>
        </p:txBody>
      </p:sp>
    </p:spTree>
    <p:extLst>
      <p:ext uri="{BB962C8B-B14F-4D97-AF65-F5344CB8AC3E}">
        <p14:creationId xmlns:p14="http://schemas.microsoft.com/office/powerpoint/2010/main" val="95086760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D4B0350-5CF9-4E24-83BC-917F40DC6736}"/>
              </a:ext>
            </a:extLst>
          </p:cNvPr>
          <p:cNvSpPr>
            <a:spLocks noGrp="1"/>
          </p:cNvSpPr>
          <p:nvPr>
            <p:ph type="body" idx="1"/>
          </p:nvPr>
        </p:nvSpPr>
        <p:spPr>
          <a:xfrm>
            <a:off x="1012164" y="1600233"/>
            <a:ext cx="8838803" cy="3918000"/>
          </a:xfrm>
        </p:spPr>
        <p:txBody>
          <a:bodyPr/>
          <a:lstStyle/>
          <a:p>
            <a:pPr marL="342900" indent="-342900">
              <a:spcBef>
                <a:spcPts val="0"/>
              </a:spcBef>
              <a:tabLst>
                <a:tab pos="0" algn="l"/>
                <a:tab pos="448945" algn="l"/>
              </a:tabLst>
            </a:pPr>
            <a:r>
              <a:rPr lang="en-US" sz="2000" dirty="0">
                <a:effectLst/>
                <a:latin typeface="Liberation Serif"/>
                <a:ea typeface="DejaVu Sans"/>
                <a:cs typeface="DejaVu Sans"/>
              </a:rPr>
              <a:t>Each Party will be provided the range of available support measures and these measures will remain an option for the Parties throughout the Grievance Process; </a:t>
            </a:r>
          </a:p>
          <a:p>
            <a:pPr marL="342900" indent="-342900">
              <a:spcBef>
                <a:spcPts val="0"/>
              </a:spcBef>
              <a:tabLst>
                <a:tab pos="0" algn="l"/>
                <a:tab pos="448945" algn="l"/>
              </a:tabLst>
            </a:pPr>
            <a:r>
              <a:rPr lang="en-US" sz="2000" dirty="0">
                <a:effectLst/>
                <a:latin typeface="Liberation Serif"/>
                <a:ea typeface="DejaVu Sans"/>
                <a:cs typeface="DejaVu Sans"/>
              </a:rPr>
              <a:t>Each Party will be provided a range of possible sanctions should the end of the Grievance Process result in a finding of responsibility: </a:t>
            </a:r>
          </a:p>
          <a:p>
            <a:pPr marL="342900" indent="-342900">
              <a:spcBef>
                <a:spcPts val="0"/>
              </a:spcBef>
              <a:tabLst>
                <a:tab pos="0" algn="l"/>
                <a:tab pos="448945" algn="l"/>
              </a:tabLst>
            </a:pPr>
            <a:r>
              <a:rPr lang="en-US" sz="2000" dirty="0">
                <a:effectLst/>
                <a:latin typeface="Liberation Serif"/>
                <a:ea typeface="DejaVu Sans"/>
                <a:cs typeface="DejaVu Sans"/>
              </a:rPr>
              <a:t>The university will adhere to reasonably prompt timeframes for the resolution of all Formal Complaints, but will allow for delays with good cause; </a:t>
            </a:r>
          </a:p>
          <a:p>
            <a:pPr marL="342900" indent="-342900">
              <a:spcBef>
                <a:spcPts val="0"/>
              </a:spcBef>
              <a:tabLst>
                <a:tab pos="0" algn="l"/>
                <a:tab pos="448945" algn="l"/>
              </a:tabLst>
            </a:pPr>
            <a:r>
              <a:rPr lang="en-US" sz="2000" dirty="0">
                <a:effectLst/>
                <a:latin typeface="Liberation Serif"/>
                <a:ea typeface="DejaVu Sans"/>
                <a:cs typeface="DejaVu Sans"/>
              </a:rPr>
              <a:t>Evidence of information that is protected by a legally recognized privilege, for example, conversations between a doctor and patient or attorney and client, will not be included in the Grievance Process without written consent from the Party holding the privilege; </a:t>
            </a:r>
          </a:p>
          <a:p>
            <a:pPr marL="342900" indent="-342900">
              <a:spcBef>
                <a:spcPts val="0"/>
              </a:spcBef>
              <a:spcAft>
                <a:spcPts val="1415"/>
              </a:spcAft>
              <a:tabLst>
                <a:tab pos="0" algn="l"/>
                <a:tab pos="448945" algn="l"/>
              </a:tabLst>
            </a:pPr>
            <a:r>
              <a:rPr lang="en-US" sz="2000" dirty="0">
                <a:effectLst/>
                <a:latin typeface="Liberation Serif"/>
                <a:ea typeface="DejaVu Sans"/>
                <a:cs typeface="DejaVu Sans"/>
              </a:rPr>
              <a:t>The preponderance of the evidence is the standard of evidence utilized throughout the entirety of the Grievance Process. </a:t>
            </a:r>
          </a:p>
        </p:txBody>
      </p:sp>
      <p:sp>
        <p:nvSpPr>
          <p:cNvPr id="3" name="Slide Number Placeholder 2">
            <a:extLst>
              <a:ext uri="{FF2B5EF4-FFF2-40B4-BE49-F238E27FC236}">
                <a16:creationId xmlns:a16="http://schemas.microsoft.com/office/drawing/2014/main" id="{94F08C02-5DA2-4AA8-ADE5-C82761B17523}"/>
              </a:ext>
            </a:extLst>
          </p:cNvPr>
          <p:cNvSpPr>
            <a:spLocks noGrp="1"/>
          </p:cNvSpPr>
          <p:nvPr>
            <p:ph type="sldNum" idx="12"/>
          </p:nvPr>
        </p:nvSpPr>
        <p:spPr/>
        <p:txBody>
          <a:bodyPr/>
          <a:lstStyle/>
          <a:p>
            <a:fld id="{00000000-1234-1234-1234-123412341234}" type="slidenum">
              <a:rPr lang="uk-UA" smtClean="0"/>
              <a:pPr/>
              <a:t>45</a:t>
            </a:fld>
            <a:endParaRPr lang="uk-UA" dirty="0"/>
          </a:p>
        </p:txBody>
      </p:sp>
      <p:sp>
        <p:nvSpPr>
          <p:cNvPr id="4" name="Title 3">
            <a:extLst>
              <a:ext uri="{FF2B5EF4-FFF2-40B4-BE49-F238E27FC236}">
                <a16:creationId xmlns:a16="http://schemas.microsoft.com/office/drawing/2014/main" id="{97057199-3CBA-4478-B17D-57611535C55A}"/>
              </a:ext>
            </a:extLst>
          </p:cNvPr>
          <p:cNvSpPr>
            <a:spLocks noGrp="1"/>
          </p:cNvSpPr>
          <p:nvPr>
            <p:ph type="title"/>
          </p:nvPr>
        </p:nvSpPr>
        <p:spPr/>
        <p:txBody>
          <a:bodyPr/>
          <a:lstStyle/>
          <a:p>
            <a:r>
              <a:rPr lang="en-US" dirty="0"/>
              <a:t>Overarching Principles</a:t>
            </a:r>
          </a:p>
        </p:txBody>
      </p:sp>
    </p:spTree>
    <p:extLst>
      <p:ext uri="{BB962C8B-B14F-4D97-AF65-F5344CB8AC3E}">
        <p14:creationId xmlns:p14="http://schemas.microsoft.com/office/powerpoint/2010/main" val="339659751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40C035-A937-44AB-B81A-28BB1298F046}"/>
              </a:ext>
            </a:extLst>
          </p:cNvPr>
          <p:cNvSpPr>
            <a:spLocks noGrp="1"/>
          </p:cNvSpPr>
          <p:nvPr>
            <p:ph type="ctrTitle"/>
          </p:nvPr>
        </p:nvSpPr>
        <p:spPr/>
        <p:txBody>
          <a:bodyPr/>
          <a:lstStyle/>
          <a:p>
            <a:r>
              <a:rPr lang="en-US" dirty="0"/>
              <a:t>Formal Complaint</a:t>
            </a:r>
          </a:p>
        </p:txBody>
      </p:sp>
      <p:sp>
        <p:nvSpPr>
          <p:cNvPr id="3" name="Subtitle 2">
            <a:extLst>
              <a:ext uri="{FF2B5EF4-FFF2-40B4-BE49-F238E27FC236}">
                <a16:creationId xmlns:a16="http://schemas.microsoft.com/office/drawing/2014/main" id="{580EF834-49C2-4B23-95D4-1CEAA33F10E0}"/>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66669954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D4B0350-5CF9-4E24-83BC-917F40DC6736}"/>
              </a:ext>
            </a:extLst>
          </p:cNvPr>
          <p:cNvSpPr>
            <a:spLocks noGrp="1"/>
          </p:cNvSpPr>
          <p:nvPr>
            <p:ph type="body" idx="1"/>
          </p:nvPr>
        </p:nvSpPr>
        <p:spPr>
          <a:xfrm>
            <a:off x="1012164" y="1600233"/>
            <a:ext cx="8838803" cy="3918000"/>
          </a:xfrm>
        </p:spPr>
        <p:txBody>
          <a:bodyPr/>
          <a:lstStyle/>
          <a:p>
            <a:r>
              <a:rPr lang="en-US" sz="2400" b="1" i="1" dirty="0"/>
              <a:t>First step </a:t>
            </a:r>
            <a:r>
              <a:rPr lang="en-US" sz="2400" dirty="0"/>
              <a:t>– Filing a Formal Complaint </a:t>
            </a:r>
          </a:p>
          <a:p>
            <a:r>
              <a:rPr lang="en-US" sz="2400" dirty="0"/>
              <a:t>A Formal Complaint is a document filed and signed by a Complainant or signed by the Title IX Coordinator alleging Prohibited Conduct against the Respondent and requesting that the university investigate the allegation of Prohibited Conduct. At the time of filing a Formal Complaint, a Complainant must be participating in or attempting to participate in an education program or activity at Saint Louis University. The Complainant cannot be anonymous and must sign their name on the Formal Complaint.</a:t>
            </a:r>
          </a:p>
        </p:txBody>
      </p:sp>
      <p:sp>
        <p:nvSpPr>
          <p:cNvPr id="3" name="Slide Number Placeholder 2">
            <a:extLst>
              <a:ext uri="{FF2B5EF4-FFF2-40B4-BE49-F238E27FC236}">
                <a16:creationId xmlns:a16="http://schemas.microsoft.com/office/drawing/2014/main" id="{94F08C02-5DA2-4AA8-ADE5-C82761B17523}"/>
              </a:ext>
            </a:extLst>
          </p:cNvPr>
          <p:cNvSpPr>
            <a:spLocks noGrp="1"/>
          </p:cNvSpPr>
          <p:nvPr>
            <p:ph type="sldNum" idx="12"/>
          </p:nvPr>
        </p:nvSpPr>
        <p:spPr/>
        <p:txBody>
          <a:bodyPr/>
          <a:lstStyle/>
          <a:p>
            <a:fld id="{00000000-1234-1234-1234-123412341234}" type="slidenum">
              <a:rPr lang="uk-UA" smtClean="0"/>
              <a:pPr/>
              <a:t>47</a:t>
            </a:fld>
            <a:endParaRPr lang="uk-UA" dirty="0"/>
          </a:p>
        </p:txBody>
      </p:sp>
      <p:sp>
        <p:nvSpPr>
          <p:cNvPr id="4" name="Title 3">
            <a:extLst>
              <a:ext uri="{FF2B5EF4-FFF2-40B4-BE49-F238E27FC236}">
                <a16:creationId xmlns:a16="http://schemas.microsoft.com/office/drawing/2014/main" id="{97057199-3CBA-4478-B17D-57611535C55A}"/>
              </a:ext>
            </a:extLst>
          </p:cNvPr>
          <p:cNvSpPr>
            <a:spLocks noGrp="1"/>
          </p:cNvSpPr>
          <p:nvPr>
            <p:ph type="title"/>
          </p:nvPr>
        </p:nvSpPr>
        <p:spPr/>
        <p:txBody>
          <a:bodyPr/>
          <a:lstStyle/>
          <a:p>
            <a:r>
              <a:rPr lang="en-US" dirty="0"/>
              <a:t>Formal Complaint</a:t>
            </a:r>
          </a:p>
        </p:txBody>
      </p:sp>
    </p:spTree>
    <p:extLst>
      <p:ext uri="{BB962C8B-B14F-4D97-AF65-F5344CB8AC3E}">
        <p14:creationId xmlns:p14="http://schemas.microsoft.com/office/powerpoint/2010/main" val="315188630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D4B0350-5CF9-4E24-83BC-917F40DC6736}"/>
              </a:ext>
            </a:extLst>
          </p:cNvPr>
          <p:cNvSpPr>
            <a:spLocks noGrp="1"/>
          </p:cNvSpPr>
          <p:nvPr>
            <p:ph type="body" idx="1"/>
          </p:nvPr>
        </p:nvSpPr>
        <p:spPr>
          <a:xfrm>
            <a:off x="1240764" y="1600233"/>
            <a:ext cx="8838803" cy="3918000"/>
          </a:xfrm>
        </p:spPr>
        <p:txBody>
          <a:bodyPr/>
          <a:lstStyle/>
          <a:p>
            <a:r>
              <a:rPr lang="en-US" dirty="0"/>
              <a:t>If a Complainant chooses not to file a Formal Complaint, the Title IX Coordinator will assess the available information and whether to file a Formal Complaint.</a:t>
            </a:r>
          </a:p>
          <a:p>
            <a:pPr lvl="1"/>
            <a:r>
              <a:rPr lang="en-US" dirty="0">
                <a:latin typeface="+mn-lt"/>
              </a:rPr>
              <a:t>Requires analysis of circumstances, and notice to the Complainant.</a:t>
            </a:r>
          </a:p>
        </p:txBody>
      </p:sp>
      <p:sp>
        <p:nvSpPr>
          <p:cNvPr id="3" name="Slide Number Placeholder 2">
            <a:extLst>
              <a:ext uri="{FF2B5EF4-FFF2-40B4-BE49-F238E27FC236}">
                <a16:creationId xmlns:a16="http://schemas.microsoft.com/office/drawing/2014/main" id="{94F08C02-5DA2-4AA8-ADE5-C82761B17523}"/>
              </a:ext>
            </a:extLst>
          </p:cNvPr>
          <p:cNvSpPr>
            <a:spLocks noGrp="1"/>
          </p:cNvSpPr>
          <p:nvPr>
            <p:ph type="sldNum" idx="12"/>
          </p:nvPr>
        </p:nvSpPr>
        <p:spPr/>
        <p:txBody>
          <a:bodyPr/>
          <a:lstStyle/>
          <a:p>
            <a:fld id="{00000000-1234-1234-1234-123412341234}" type="slidenum">
              <a:rPr lang="uk-UA" smtClean="0"/>
              <a:pPr/>
              <a:t>48</a:t>
            </a:fld>
            <a:endParaRPr lang="uk-UA" dirty="0"/>
          </a:p>
        </p:txBody>
      </p:sp>
      <p:sp>
        <p:nvSpPr>
          <p:cNvPr id="4" name="Title 3">
            <a:extLst>
              <a:ext uri="{FF2B5EF4-FFF2-40B4-BE49-F238E27FC236}">
                <a16:creationId xmlns:a16="http://schemas.microsoft.com/office/drawing/2014/main" id="{97057199-3CBA-4478-B17D-57611535C55A}"/>
              </a:ext>
            </a:extLst>
          </p:cNvPr>
          <p:cNvSpPr>
            <a:spLocks noGrp="1"/>
          </p:cNvSpPr>
          <p:nvPr>
            <p:ph type="title"/>
          </p:nvPr>
        </p:nvSpPr>
        <p:spPr/>
        <p:txBody>
          <a:bodyPr/>
          <a:lstStyle/>
          <a:p>
            <a:r>
              <a:rPr lang="en-US" dirty="0"/>
              <a:t>Formal Complaint</a:t>
            </a:r>
          </a:p>
        </p:txBody>
      </p:sp>
    </p:spTree>
    <p:extLst>
      <p:ext uri="{BB962C8B-B14F-4D97-AF65-F5344CB8AC3E}">
        <p14:creationId xmlns:p14="http://schemas.microsoft.com/office/powerpoint/2010/main" val="306744415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D4B0350-5CF9-4E24-83BC-917F40DC6736}"/>
              </a:ext>
            </a:extLst>
          </p:cNvPr>
          <p:cNvSpPr>
            <a:spLocks noGrp="1"/>
          </p:cNvSpPr>
          <p:nvPr>
            <p:ph type="body" idx="1"/>
          </p:nvPr>
        </p:nvSpPr>
        <p:spPr>
          <a:xfrm>
            <a:off x="1240764" y="1600233"/>
            <a:ext cx="8838803" cy="3918000"/>
          </a:xfrm>
        </p:spPr>
        <p:txBody>
          <a:bodyPr/>
          <a:lstStyle/>
          <a:p>
            <a:r>
              <a:rPr lang="en-US" dirty="0"/>
              <a:t>Once a Formal Complaint is filed, the Title IX Coordinator will conduct an initial assessment to determine whether the allegations fall </a:t>
            </a:r>
            <a:r>
              <a:rPr lang="en-US" i="1" dirty="0"/>
              <a:t>within the scope of this policy</a:t>
            </a:r>
            <a:r>
              <a:rPr lang="en-US" dirty="0"/>
              <a:t>.</a:t>
            </a:r>
          </a:p>
          <a:p>
            <a:r>
              <a:rPr lang="en-US" dirty="0"/>
              <a:t>Title IX Coordinator will evaluate whether the </a:t>
            </a:r>
            <a:r>
              <a:rPr lang="en-US" i="1" dirty="0"/>
              <a:t>mandatory</a:t>
            </a:r>
            <a:r>
              <a:rPr lang="en-US" dirty="0"/>
              <a:t> or </a:t>
            </a:r>
            <a:r>
              <a:rPr lang="en-US" i="1" dirty="0"/>
              <a:t>discretionary</a:t>
            </a:r>
            <a:r>
              <a:rPr lang="en-US" dirty="0"/>
              <a:t> dismissal requirements apply. </a:t>
            </a:r>
          </a:p>
          <a:p>
            <a:r>
              <a:rPr lang="en-US" dirty="0"/>
              <a:t>Both Complainant and Respondent will receive notice if the Formal Complaint is dismissed. </a:t>
            </a:r>
          </a:p>
        </p:txBody>
      </p:sp>
      <p:sp>
        <p:nvSpPr>
          <p:cNvPr id="3" name="Slide Number Placeholder 2">
            <a:extLst>
              <a:ext uri="{FF2B5EF4-FFF2-40B4-BE49-F238E27FC236}">
                <a16:creationId xmlns:a16="http://schemas.microsoft.com/office/drawing/2014/main" id="{94F08C02-5DA2-4AA8-ADE5-C82761B17523}"/>
              </a:ext>
            </a:extLst>
          </p:cNvPr>
          <p:cNvSpPr>
            <a:spLocks noGrp="1"/>
          </p:cNvSpPr>
          <p:nvPr>
            <p:ph type="sldNum" idx="12"/>
          </p:nvPr>
        </p:nvSpPr>
        <p:spPr/>
        <p:txBody>
          <a:bodyPr/>
          <a:lstStyle/>
          <a:p>
            <a:fld id="{00000000-1234-1234-1234-123412341234}" type="slidenum">
              <a:rPr lang="uk-UA" smtClean="0"/>
              <a:pPr/>
              <a:t>49</a:t>
            </a:fld>
            <a:endParaRPr lang="uk-UA" dirty="0"/>
          </a:p>
        </p:txBody>
      </p:sp>
      <p:sp>
        <p:nvSpPr>
          <p:cNvPr id="4" name="Title 3">
            <a:extLst>
              <a:ext uri="{FF2B5EF4-FFF2-40B4-BE49-F238E27FC236}">
                <a16:creationId xmlns:a16="http://schemas.microsoft.com/office/drawing/2014/main" id="{97057199-3CBA-4478-B17D-57611535C55A}"/>
              </a:ext>
            </a:extLst>
          </p:cNvPr>
          <p:cNvSpPr>
            <a:spLocks noGrp="1"/>
          </p:cNvSpPr>
          <p:nvPr>
            <p:ph type="title"/>
          </p:nvPr>
        </p:nvSpPr>
        <p:spPr/>
        <p:txBody>
          <a:bodyPr/>
          <a:lstStyle/>
          <a:p>
            <a:r>
              <a:rPr lang="en-US" dirty="0"/>
              <a:t>Formal Complaint</a:t>
            </a:r>
          </a:p>
        </p:txBody>
      </p:sp>
    </p:spTree>
    <p:extLst>
      <p:ext uri="{BB962C8B-B14F-4D97-AF65-F5344CB8AC3E}">
        <p14:creationId xmlns:p14="http://schemas.microsoft.com/office/powerpoint/2010/main" val="19199078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D4B0350-5CF9-4E24-83BC-917F40DC6736}"/>
              </a:ext>
            </a:extLst>
          </p:cNvPr>
          <p:cNvSpPr>
            <a:spLocks noGrp="1"/>
          </p:cNvSpPr>
          <p:nvPr>
            <p:ph type="body" idx="1"/>
          </p:nvPr>
        </p:nvSpPr>
        <p:spPr>
          <a:xfrm>
            <a:off x="906005" y="1470000"/>
            <a:ext cx="8838803" cy="3918000"/>
          </a:xfrm>
        </p:spPr>
        <p:txBody>
          <a:bodyPr/>
          <a:lstStyle/>
          <a:p>
            <a:pPr marL="84646" indent="0">
              <a:buNone/>
            </a:pPr>
            <a:r>
              <a:rPr lang="en-US" u="sng" dirty="0"/>
              <a:t>Office of Institutional Equity &amp; Diversity (</a:t>
            </a:r>
            <a:r>
              <a:rPr lang="en-US" u="sng" dirty="0" err="1"/>
              <a:t>DuBourg</a:t>
            </a:r>
            <a:r>
              <a:rPr lang="en-US" u="sng" dirty="0"/>
              <a:t> rm36</a:t>
            </a:r>
            <a:r>
              <a:rPr lang="en-US" dirty="0"/>
              <a:t>)</a:t>
            </a:r>
          </a:p>
          <a:p>
            <a:r>
              <a:rPr lang="en-US" dirty="0"/>
              <a:t>Justin Lacy – Director</a:t>
            </a:r>
          </a:p>
          <a:p>
            <a:pPr lvl="1"/>
            <a:r>
              <a:rPr lang="en-US" dirty="0">
                <a:hlinkClick r:id="rId2"/>
              </a:rPr>
              <a:t>Justin.lacy@slu.edu</a:t>
            </a:r>
            <a:r>
              <a:rPr lang="en-US" dirty="0"/>
              <a:t> </a:t>
            </a:r>
          </a:p>
          <a:p>
            <a:r>
              <a:rPr lang="en-US" dirty="0"/>
              <a:t>Anna Kratky – Title IX Coordinator </a:t>
            </a:r>
          </a:p>
          <a:p>
            <a:pPr lvl="1"/>
            <a:r>
              <a:rPr lang="en-US" dirty="0"/>
              <a:t>314-977-3886 (8:30-5pm) office </a:t>
            </a:r>
          </a:p>
          <a:p>
            <a:pPr lvl="1"/>
            <a:r>
              <a:rPr lang="en-US" dirty="0"/>
              <a:t>314-580-8730 (after hours) emergency/on-call</a:t>
            </a:r>
          </a:p>
          <a:p>
            <a:pPr lvl="1"/>
            <a:r>
              <a:rPr lang="en-US" dirty="0">
                <a:hlinkClick r:id="rId3"/>
              </a:rPr>
              <a:t>anna.Kratky@slu.edu</a:t>
            </a:r>
            <a:endParaRPr lang="en-US" dirty="0"/>
          </a:p>
          <a:p>
            <a:r>
              <a:rPr lang="en-US" dirty="0"/>
              <a:t>Sara Zapien – Equity Officer/Title IX Investigator</a:t>
            </a:r>
          </a:p>
          <a:p>
            <a:pPr lvl="1"/>
            <a:r>
              <a:rPr lang="en-US" dirty="0">
                <a:hlinkClick r:id="rId4"/>
              </a:rPr>
              <a:t>Sara.zapien@slu.edu</a:t>
            </a:r>
            <a:endParaRPr lang="en-US" dirty="0"/>
          </a:p>
          <a:p>
            <a:r>
              <a:rPr lang="en-US" dirty="0"/>
              <a:t>Kim Sahr – Equity Officer/Title IX Investigator</a:t>
            </a:r>
          </a:p>
          <a:p>
            <a:pPr lvl="1"/>
            <a:r>
              <a:rPr lang="en-US" dirty="0">
                <a:hlinkClick r:id="rId5"/>
              </a:rPr>
              <a:t>kim.sahr@slu.edu</a:t>
            </a:r>
            <a:endParaRPr lang="en-US" dirty="0">
              <a:latin typeface="+mn-lt"/>
            </a:endParaRPr>
          </a:p>
          <a:p>
            <a:pPr lvl="1"/>
            <a:endParaRPr lang="en-US" dirty="0">
              <a:latin typeface="+mn-lt"/>
            </a:endParaRPr>
          </a:p>
        </p:txBody>
      </p:sp>
      <p:sp>
        <p:nvSpPr>
          <p:cNvPr id="3" name="Slide Number Placeholder 2">
            <a:extLst>
              <a:ext uri="{FF2B5EF4-FFF2-40B4-BE49-F238E27FC236}">
                <a16:creationId xmlns:a16="http://schemas.microsoft.com/office/drawing/2014/main" id="{94F08C02-5DA2-4AA8-ADE5-C82761B17523}"/>
              </a:ext>
            </a:extLst>
          </p:cNvPr>
          <p:cNvSpPr>
            <a:spLocks noGrp="1"/>
          </p:cNvSpPr>
          <p:nvPr>
            <p:ph type="sldNum" idx="12"/>
          </p:nvPr>
        </p:nvSpPr>
        <p:spPr/>
        <p:txBody>
          <a:bodyPr/>
          <a:lstStyle/>
          <a:p>
            <a:fld id="{00000000-1234-1234-1234-123412341234}" type="slidenum">
              <a:rPr lang="uk-UA" smtClean="0"/>
              <a:pPr/>
              <a:t>5</a:t>
            </a:fld>
            <a:endParaRPr lang="uk-UA" dirty="0"/>
          </a:p>
        </p:txBody>
      </p:sp>
      <p:sp>
        <p:nvSpPr>
          <p:cNvPr id="4" name="Title 3">
            <a:extLst>
              <a:ext uri="{FF2B5EF4-FFF2-40B4-BE49-F238E27FC236}">
                <a16:creationId xmlns:a16="http://schemas.microsoft.com/office/drawing/2014/main" id="{97057199-3CBA-4478-B17D-57611535C55A}"/>
              </a:ext>
            </a:extLst>
          </p:cNvPr>
          <p:cNvSpPr>
            <a:spLocks noGrp="1"/>
          </p:cNvSpPr>
          <p:nvPr>
            <p:ph type="title"/>
          </p:nvPr>
        </p:nvSpPr>
        <p:spPr/>
        <p:txBody>
          <a:bodyPr/>
          <a:lstStyle/>
          <a:p>
            <a:r>
              <a:rPr lang="en-US" sz="4400" dirty="0"/>
              <a:t>INTRODUCTIONS </a:t>
            </a:r>
          </a:p>
        </p:txBody>
      </p:sp>
    </p:spTree>
    <p:extLst>
      <p:ext uri="{BB962C8B-B14F-4D97-AF65-F5344CB8AC3E}">
        <p14:creationId xmlns:p14="http://schemas.microsoft.com/office/powerpoint/2010/main" val="237027447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40C035-A937-44AB-B81A-28BB1298F046}"/>
              </a:ext>
            </a:extLst>
          </p:cNvPr>
          <p:cNvSpPr>
            <a:spLocks noGrp="1"/>
          </p:cNvSpPr>
          <p:nvPr>
            <p:ph type="ctrTitle"/>
          </p:nvPr>
        </p:nvSpPr>
        <p:spPr/>
        <p:txBody>
          <a:bodyPr/>
          <a:lstStyle/>
          <a:p>
            <a:r>
              <a:rPr lang="en-US" dirty="0"/>
              <a:t>Notice</a:t>
            </a:r>
          </a:p>
        </p:txBody>
      </p:sp>
      <p:sp>
        <p:nvSpPr>
          <p:cNvPr id="3" name="Subtitle 2">
            <a:extLst>
              <a:ext uri="{FF2B5EF4-FFF2-40B4-BE49-F238E27FC236}">
                <a16:creationId xmlns:a16="http://schemas.microsoft.com/office/drawing/2014/main" id="{580EF834-49C2-4B23-95D4-1CEAA33F10E0}"/>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265014043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D4B0350-5CF9-4E24-83BC-917F40DC6736}"/>
              </a:ext>
            </a:extLst>
          </p:cNvPr>
          <p:cNvSpPr>
            <a:spLocks noGrp="1"/>
          </p:cNvSpPr>
          <p:nvPr>
            <p:ph type="body" idx="1"/>
          </p:nvPr>
        </p:nvSpPr>
        <p:spPr>
          <a:xfrm>
            <a:off x="906005" y="1600233"/>
            <a:ext cx="8838803" cy="3918000"/>
          </a:xfrm>
        </p:spPr>
        <p:txBody>
          <a:bodyPr/>
          <a:lstStyle/>
          <a:p>
            <a:r>
              <a:rPr lang="en-US" sz="2400" dirty="0"/>
              <a:t>If the Title IX Coordinator confirms that a Formal Complaint should proceed, Complainant and Respondent then receive notice in writing, including:</a:t>
            </a:r>
          </a:p>
          <a:p>
            <a:pPr lvl="1"/>
            <a:r>
              <a:rPr lang="en-US" sz="2400" dirty="0">
                <a:latin typeface="+mn-lt"/>
              </a:rPr>
              <a:t>The allegations including the date, time, location, parties involved, and the conduct alleged to have occurred</a:t>
            </a:r>
          </a:p>
          <a:p>
            <a:pPr lvl="1"/>
            <a:r>
              <a:rPr lang="en-US" sz="2400" dirty="0">
                <a:latin typeface="+mn-lt"/>
              </a:rPr>
              <a:t>The corresponding policy violations under this policy and/or other relevant university policy</a:t>
            </a:r>
          </a:p>
          <a:p>
            <a:pPr lvl="1"/>
            <a:r>
              <a:rPr lang="en-US" sz="2400" dirty="0">
                <a:latin typeface="+mn-lt"/>
              </a:rPr>
              <a:t>An explanation of the Grievance Process and their rights under this policy</a:t>
            </a:r>
          </a:p>
          <a:p>
            <a:pPr lvl="1"/>
            <a:r>
              <a:rPr lang="en-US" sz="2400" dirty="0">
                <a:latin typeface="+mn-lt"/>
              </a:rPr>
              <a:t>The presumption that the Respondent is not responsible for any policy violation prior to a finding of such at the conclusion of the Grievance Process</a:t>
            </a:r>
          </a:p>
        </p:txBody>
      </p:sp>
      <p:sp>
        <p:nvSpPr>
          <p:cNvPr id="3" name="Slide Number Placeholder 2">
            <a:extLst>
              <a:ext uri="{FF2B5EF4-FFF2-40B4-BE49-F238E27FC236}">
                <a16:creationId xmlns:a16="http://schemas.microsoft.com/office/drawing/2014/main" id="{94F08C02-5DA2-4AA8-ADE5-C82761B17523}"/>
              </a:ext>
            </a:extLst>
          </p:cNvPr>
          <p:cNvSpPr>
            <a:spLocks noGrp="1"/>
          </p:cNvSpPr>
          <p:nvPr>
            <p:ph type="sldNum" idx="12"/>
          </p:nvPr>
        </p:nvSpPr>
        <p:spPr/>
        <p:txBody>
          <a:bodyPr/>
          <a:lstStyle/>
          <a:p>
            <a:fld id="{00000000-1234-1234-1234-123412341234}" type="slidenum">
              <a:rPr lang="uk-UA" smtClean="0"/>
              <a:pPr/>
              <a:t>51</a:t>
            </a:fld>
            <a:endParaRPr lang="uk-UA" dirty="0"/>
          </a:p>
        </p:txBody>
      </p:sp>
      <p:sp>
        <p:nvSpPr>
          <p:cNvPr id="4" name="Title 3">
            <a:extLst>
              <a:ext uri="{FF2B5EF4-FFF2-40B4-BE49-F238E27FC236}">
                <a16:creationId xmlns:a16="http://schemas.microsoft.com/office/drawing/2014/main" id="{97057199-3CBA-4478-B17D-57611535C55A}"/>
              </a:ext>
            </a:extLst>
          </p:cNvPr>
          <p:cNvSpPr>
            <a:spLocks noGrp="1"/>
          </p:cNvSpPr>
          <p:nvPr>
            <p:ph type="title"/>
          </p:nvPr>
        </p:nvSpPr>
        <p:spPr/>
        <p:txBody>
          <a:bodyPr/>
          <a:lstStyle/>
          <a:p>
            <a:r>
              <a:rPr lang="en-US" dirty="0"/>
              <a:t>Notice </a:t>
            </a:r>
          </a:p>
        </p:txBody>
      </p:sp>
    </p:spTree>
    <p:extLst>
      <p:ext uri="{BB962C8B-B14F-4D97-AF65-F5344CB8AC3E}">
        <p14:creationId xmlns:p14="http://schemas.microsoft.com/office/powerpoint/2010/main" val="335047870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D4B0350-5CF9-4E24-83BC-917F40DC6736}"/>
              </a:ext>
            </a:extLst>
          </p:cNvPr>
          <p:cNvSpPr>
            <a:spLocks noGrp="1"/>
          </p:cNvSpPr>
          <p:nvPr>
            <p:ph type="body" idx="1"/>
          </p:nvPr>
        </p:nvSpPr>
        <p:spPr>
          <a:xfrm>
            <a:off x="825897" y="1600233"/>
            <a:ext cx="8838803" cy="3918000"/>
          </a:xfrm>
        </p:spPr>
        <p:txBody>
          <a:bodyPr/>
          <a:lstStyle/>
          <a:p>
            <a:r>
              <a:rPr lang="en-US" sz="2400" dirty="0"/>
              <a:t>Notice will also include:</a:t>
            </a:r>
          </a:p>
          <a:p>
            <a:pPr lvl="1"/>
            <a:r>
              <a:rPr lang="en-US" sz="2400" dirty="0">
                <a:latin typeface="+mn-lt"/>
              </a:rPr>
              <a:t>The right to an advisor;</a:t>
            </a:r>
          </a:p>
          <a:p>
            <a:pPr lvl="1"/>
            <a:r>
              <a:rPr lang="en-US" sz="2400" dirty="0">
                <a:latin typeface="+mn-lt"/>
              </a:rPr>
              <a:t>The use of the preponderance of the evidence standard;</a:t>
            </a:r>
          </a:p>
          <a:p>
            <a:pPr lvl="1"/>
            <a:r>
              <a:rPr lang="en-US" sz="2400" dirty="0">
                <a:latin typeface="+mn-lt"/>
              </a:rPr>
              <a:t>The right to inspect all information and evidence collected during the Grievance Process;</a:t>
            </a:r>
          </a:p>
          <a:p>
            <a:pPr lvl="1"/>
            <a:r>
              <a:rPr lang="en-US" sz="2400" dirty="0">
                <a:latin typeface="+mn-lt"/>
              </a:rPr>
              <a:t>A proposed date and time to meet with the investigator </a:t>
            </a:r>
          </a:p>
          <a:p>
            <a:pPr lvl="1"/>
            <a:r>
              <a:rPr lang="en-US" sz="2400" dirty="0">
                <a:latin typeface="+mn-lt"/>
              </a:rPr>
              <a:t>The available supportive measures;</a:t>
            </a:r>
          </a:p>
          <a:p>
            <a:pPr lvl="1"/>
            <a:r>
              <a:rPr lang="en-US" sz="2400" dirty="0">
                <a:latin typeface="+mn-lt"/>
              </a:rPr>
              <a:t>The range of possible sanctions should the end of the Grievance Process result in a finding of responsibility.</a:t>
            </a:r>
          </a:p>
        </p:txBody>
      </p:sp>
      <p:sp>
        <p:nvSpPr>
          <p:cNvPr id="3" name="Slide Number Placeholder 2">
            <a:extLst>
              <a:ext uri="{FF2B5EF4-FFF2-40B4-BE49-F238E27FC236}">
                <a16:creationId xmlns:a16="http://schemas.microsoft.com/office/drawing/2014/main" id="{94F08C02-5DA2-4AA8-ADE5-C82761B17523}"/>
              </a:ext>
            </a:extLst>
          </p:cNvPr>
          <p:cNvSpPr>
            <a:spLocks noGrp="1"/>
          </p:cNvSpPr>
          <p:nvPr>
            <p:ph type="sldNum" idx="12"/>
          </p:nvPr>
        </p:nvSpPr>
        <p:spPr/>
        <p:txBody>
          <a:bodyPr/>
          <a:lstStyle/>
          <a:p>
            <a:fld id="{00000000-1234-1234-1234-123412341234}" type="slidenum">
              <a:rPr lang="uk-UA" smtClean="0"/>
              <a:pPr/>
              <a:t>52</a:t>
            </a:fld>
            <a:endParaRPr lang="uk-UA" dirty="0"/>
          </a:p>
        </p:txBody>
      </p:sp>
      <p:sp>
        <p:nvSpPr>
          <p:cNvPr id="4" name="Title 3">
            <a:extLst>
              <a:ext uri="{FF2B5EF4-FFF2-40B4-BE49-F238E27FC236}">
                <a16:creationId xmlns:a16="http://schemas.microsoft.com/office/drawing/2014/main" id="{97057199-3CBA-4478-B17D-57611535C55A}"/>
              </a:ext>
            </a:extLst>
          </p:cNvPr>
          <p:cNvSpPr>
            <a:spLocks noGrp="1"/>
          </p:cNvSpPr>
          <p:nvPr>
            <p:ph type="title"/>
          </p:nvPr>
        </p:nvSpPr>
        <p:spPr/>
        <p:txBody>
          <a:bodyPr/>
          <a:lstStyle/>
          <a:p>
            <a:r>
              <a:rPr lang="en-US" dirty="0"/>
              <a:t>Notice </a:t>
            </a:r>
          </a:p>
        </p:txBody>
      </p:sp>
    </p:spTree>
    <p:extLst>
      <p:ext uri="{BB962C8B-B14F-4D97-AF65-F5344CB8AC3E}">
        <p14:creationId xmlns:p14="http://schemas.microsoft.com/office/powerpoint/2010/main" val="409050954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40C035-A937-44AB-B81A-28BB1298F046}"/>
              </a:ext>
            </a:extLst>
          </p:cNvPr>
          <p:cNvSpPr>
            <a:spLocks noGrp="1"/>
          </p:cNvSpPr>
          <p:nvPr>
            <p:ph type="ctrTitle"/>
          </p:nvPr>
        </p:nvSpPr>
        <p:spPr/>
        <p:txBody>
          <a:bodyPr/>
          <a:lstStyle/>
          <a:p>
            <a:r>
              <a:rPr lang="en-US" dirty="0"/>
              <a:t>Advisor</a:t>
            </a:r>
          </a:p>
        </p:txBody>
      </p:sp>
      <p:sp>
        <p:nvSpPr>
          <p:cNvPr id="3" name="Subtitle 2">
            <a:extLst>
              <a:ext uri="{FF2B5EF4-FFF2-40B4-BE49-F238E27FC236}">
                <a16:creationId xmlns:a16="http://schemas.microsoft.com/office/drawing/2014/main" id="{580EF834-49C2-4B23-95D4-1CEAA33F10E0}"/>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91875756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D4B0350-5CF9-4E24-83BC-917F40DC6736}"/>
              </a:ext>
            </a:extLst>
          </p:cNvPr>
          <p:cNvSpPr>
            <a:spLocks noGrp="1"/>
          </p:cNvSpPr>
          <p:nvPr>
            <p:ph type="body" idx="1"/>
          </p:nvPr>
        </p:nvSpPr>
        <p:spPr/>
        <p:txBody>
          <a:bodyPr/>
          <a:lstStyle/>
          <a:p>
            <a:r>
              <a:rPr lang="en-US" b="0" i="0" dirty="0">
                <a:solidFill>
                  <a:srgbClr val="333333"/>
                </a:solidFill>
                <a:effectLst/>
              </a:rPr>
              <a:t>Throughout the process, a Complainant or Respondent may have an advisor provided by the University or an advisor of their choice present at any meeting or proceeding related to the investigation or Grievance Process.</a:t>
            </a:r>
          </a:p>
          <a:p>
            <a:r>
              <a:rPr lang="en-US" b="0" i="0" dirty="0">
                <a:solidFill>
                  <a:srgbClr val="333333"/>
                </a:solidFill>
                <a:effectLst/>
              </a:rPr>
              <a:t>Party may decide not to use an advisor, except for the hearing</a:t>
            </a:r>
          </a:p>
        </p:txBody>
      </p:sp>
      <p:sp>
        <p:nvSpPr>
          <p:cNvPr id="3" name="Slide Number Placeholder 2">
            <a:extLst>
              <a:ext uri="{FF2B5EF4-FFF2-40B4-BE49-F238E27FC236}">
                <a16:creationId xmlns:a16="http://schemas.microsoft.com/office/drawing/2014/main" id="{94F08C02-5DA2-4AA8-ADE5-C82761B17523}"/>
              </a:ext>
            </a:extLst>
          </p:cNvPr>
          <p:cNvSpPr>
            <a:spLocks noGrp="1"/>
          </p:cNvSpPr>
          <p:nvPr>
            <p:ph type="sldNum" idx="12"/>
          </p:nvPr>
        </p:nvSpPr>
        <p:spPr/>
        <p:txBody>
          <a:bodyPr/>
          <a:lstStyle/>
          <a:p>
            <a:fld id="{00000000-1234-1234-1234-123412341234}" type="slidenum">
              <a:rPr lang="uk-UA" smtClean="0"/>
              <a:pPr/>
              <a:t>54</a:t>
            </a:fld>
            <a:endParaRPr lang="uk-UA" dirty="0"/>
          </a:p>
        </p:txBody>
      </p:sp>
      <p:sp>
        <p:nvSpPr>
          <p:cNvPr id="4" name="Title 3">
            <a:extLst>
              <a:ext uri="{FF2B5EF4-FFF2-40B4-BE49-F238E27FC236}">
                <a16:creationId xmlns:a16="http://schemas.microsoft.com/office/drawing/2014/main" id="{97057199-3CBA-4478-B17D-57611535C55A}"/>
              </a:ext>
            </a:extLst>
          </p:cNvPr>
          <p:cNvSpPr>
            <a:spLocks noGrp="1"/>
          </p:cNvSpPr>
          <p:nvPr>
            <p:ph type="title"/>
          </p:nvPr>
        </p:nvSpPr>
        <p:spPr/>
        <p:txBody>
          <a:bodyPr/>
          <a:lstStyle/>
          <a:p>
            <a:r>
              <a:rPr lang="en-US" dirty="0"/>
              <a:t>Right to an Advisor</a:t>
            </a:r>
          </a:p>
        </p:txBody>
      </p:sp>
    </p:spTree>
    <p:extLst>
      <p:ext uri="{BB962C8B-B14F-4D97-AF65-F5344CB8AC3E}">
        <p14:creationId xmlns:p14="http://schemas.microsoft.com/office/powerpoint/2010/main" val="146470652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D4B0350-5CF9-4E24-83BC-917F40DC6736}"/>
              </a:ext>
            </a:extLst>
          </p:cNvPr>
          <p:cNvSpPr>
            <a:spLocks noGrp="1"/>
          </p:cNvSpPr>
          <p:nvPr>
            <p:ph type="body" idx="1"/>
          </p:nvPr>
        </p:nvSpPr>
        <p:spPr/>
        <p:txBody>
          <a:bodyPr/>
          <a:lstStyle/>
          <a:p>
            <a:r>
              <a:rPr lang="en-US" dirty="0">
                <a:solidFill>
                  <a:srgbClr val="333333"/>
                </a:solidFill>
              </a:rPr>
              <a:t>Advisor may be an attorney (but is not required to be)</a:t>
            </a:r>
          </a:p>
          <a:p>
            <a:r>
              <a:rPr lang="en-US" dirty="0">
                <a:solidFill>
                  <a:srgbClr val="333333"/>
                </a:solidFill>
              </a:rPr>
              <a:t>University provided advisors are trained on the grievance process</a:t>
            </a:r>
          </a:p>
          <a:p>
            <a:r>
              <a:rPr lang="en-US" dirty="0">
                <a:solidFill>
                  <a:srgbClr val="333333"/>
                </a:solidFill>
              </a:rPr>
              <a:t>The advisor may not be a fact witness or otherwise have any conflicting role in the process.</a:t>
            </a:r>
          </a:p>
        </p:txBody>
      </p:sp>
      <p:sp>
        <p:nvSpPr>
          <p:cNvPr id="3" name="Slide Number Placeholder 2">
            <a:extLst>
              <a:ext uri="{FF2B5EF4-FFF2-40B4-BE49-F238E27FC236}">
                <a16:creationId xmlns:a16="http://schemas.microsoft.com/office/drawing/2014/main" id="{94F08C02-5DA2-4AA8-ADE5-C82761B17523}"/>
              </a:ext>
            </a:extLst>
          </p:cNvPr>
          <p:cNvSpPr>
            <a:spLocks noGrp="1"/>
          </p:cNvSpPr>
          <p:nvPr>
            <p:ph type="sldNum" idx="12"/>
          </p:nvPr>
        </p:nvSpPr>
        <p:spPr/>
        <p:txBody>
          <a:bodyPr/>
          <a:lstStyle/>
          <a:p>
            <a:fld id="{00000000-1234-1234-1234-123412341234}" type="slidenum">
              <a:rPr lang="uk-UA" smtClean="0"/>
              <a:pPr/>
              <a:t>55</a:t>
            </a:fld>
            <a:endParaRPr lang="uk-UA" dirty="0"/>
          </a:p>
        </p:txBody>
      </p:sp>
      <p:sp>
        <p:nvSpPr>
          <p:cNvPr id="4" name="Title 3">
            <a:extLst>
              <a:ext uri="{FF2B5EF4-FFF2-40B4-BE49-F238E27FC236}">
                <a16:creationId xmlns:a16="http://schemas.microsoft.com/office/drawing/2014/main" id="{97057199-3CBA-4478-B17D-57611535C55A}"/>
              </a:ext>
            </a:extLst>
          </p:cNvPr>
          <p:cNvSpPr>
            <a:spLocks noGrp="1"/>
          </p:cNvSpPr>
          <p:nvPr>
            <p:ph type="title"/>
          </p:nvPr>
        </p:nvSpPr>
        <p:spPr/>
        <p:txBody>
          <a:bodyPr/>
          <a:lstStyle/>
          <a:p>
            <a:r>
              <a:rPr lang="en-US" dirty="0"/>
              <a:t>Right to an Advisor</a:t>
            </a:r>
          </a:p>
        </p:txBody>
      </p:sp>
    </p:spTree>
    <p:extLst>
      <p:ext uri="{BB962C8B-B14F-4D97-AF65-F5344CB8AC3E}">
        <p14:creationId xmlns:p14="http://schemas.microsoft.com/office/powerpoint/2010/main" val="382187607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D4B0350-5CF9-4E24-83BC-917F40DC6736}"/>
              </a:ext>
            </a:extLst>
          </p:cNvPr>
          <p:cNvSpPr>
            <a:spLocks noGrp="1"/>
          </p:cNvSpPr>
          <p:nvPr>
            <p:ph type="body" idx="1"/>
          </p:nvPr>
        </p:nvSpPr>
        <p:spPr>
          <a:xfrm>
            <a:off x="1198430" y="1600233"/>
            <a:ext cx="8838803" cy="3918000"/>
          </a:xfrm>
        </p:spPr>
        <p:txBody>
          <a:bodyPr/>
          <a:lstStyle/>
          <a:p>
            <a:r>
              <a:rPr lang="en-US" sz="2400" b="0" i="0" dirty="0">
                <a:solidFill>
                  <a:srgbClr val="333333"/>
                </a:solidFill>
                <a:effectLst/>
              </a:rPr>
              <a:t>Advisors may participate in university processes in an advisory capacity, but they may not take part directly in the investigation, hearing, or appeal, </a:t>
            </a:r>
            <a:r>
              <a:rPr lang="en-US" sz="2400" b="1" i="1" dirty="0">
                <a:solidFill>
                  <a:srgbClr val="333333"/>
                </a:solidFill>
                <a:effectLst/>
              </a:rPr>
              <a:t>with the exception of conducting cross-examination during a hearing</a:t>
            </a:r>
            <a:r>
              <a:rPr lang="en-US" sz="2400" b="0" i="0" dirty="0">
                <a:solidFill>
                  <a:srgbClr val="333333"/>
                </a:solidFill>
                <a:effectLst/>
              </a:rPr>
              <a:t>. </a:t>
            </a:r>
          </a:p>
          <a:p>
            <a:r>
              <a:rPr lang="en-US" sz="2400" b="0" i="0" dirty="0">
                <a:solidFill>
                  <a:srgbClr val="333333"/>
                </a:solidFill>
                <a:effectLst/>
              </a:rPr>
              <a:t>If a Party wishes to speak privately with their advisor during the investigation or hearing, they may request a brief recess from the meeting or proceeding.</a:t>
            </a:r>
            <a:r>
              <a:rPr lang="en-US" sz="2400" b="1" i="0" dirty="0">
                <a:solidFill>
                  <a:srgbClr val="333333"/>
                </a:solidFill>
                <a:effectLst/>
              </a:rPr>
              <a:t> </a:t>
            </a:r>
          </a:p>
          <a:p>
            <a:r>
              <a:rPr lang="en-US" sz="2400" b="0" i="0" dirty="0">
                <a:solidFill>
                  <a:srgbClr val="333333"/>
                </a:solidFill>
                <a:effectLst/>
              </a:rPr>
              <a:t>The university has the right to determine what constitutes appropriate behavior on the part of an advisor as discussed in the </a:t>
            </a:r>
            <a:r>
              <a:rPr lang="en-US" sz="2400" b="1" i="1" dirty="0">
                <a:solidFill>
                  <a:srgbClr val="333333"/>
                </a:solidFill>
                <a:effectLst/>
              </a:rPr>
              <a:t>Rules of Decorum</a:t>
            </a:r>
            <a:r>
              <a:rPr lang="en-US" sz="2400" b="0" i="0" dirty="0">
                <a:solidFill>
                  <a:srgbClr val="333333"/>
                </a:solidFill>
                <a:effectLst/>
              </a:rPr>
              <a:t>. </a:t>
            </a:r>
            <a:endParaRPr lang="en-US" sz="2400" dirty="0"/>
          </a:p>
        </p:txBody>
      </p:sp>
      <p:sp>
        <p:nvSpPr>
          <p:cNvPr id="3" name="Slide Number Placeholder 2">
            <a:extLst>
              <a:ext uri="{FF2B5EF4-FFF2-40B4-BE49-F238E27FC236}">
                <a16:creationId xmlns:a16="http://schemas.microsoft.com/office/drawing/2014/main" id="{94F08C02-5DA2-4AA8-ADE5-C82761B17523}"/>
              </a:ext>
            </a:extLst>
          </p:cNvPr>
          <p:cNvSpPr>
            <a:spLocks noGrp="1"/>
          </p:cNvSpPr>
          <p:nvPr>
            <p:ph type="sldNum" idx="12"/>
          </p:nvPr>
        </p:nvSpPr>
        <p:spPr/>
        <p:txBody>
          <a:bodyPr/>
          <a:lstStyle/>
          <a:p>
            <a:fld id="{00000000-1234-1234-1234-123412341234}" type="slidenum">
              <a:rPr lang="uk-UA" smtClean="0"/>
              <a:pPr/>
              <a:t>56</a:t>
            </a:fld>
            <a:endParaRPr lang="uk-UA" dirty="0"/>
          </a:p>
        </p:txBody>
      </p:sp>
      <p:sp>
        <p:nvSpPr>
          <p:cNvPr id="4" name="Title 3">
            <a:extLst>
              <a:ext uri="{FF2B5EF4-FFF2-40B4-BE49-F238E27FC236}">
                <a16:creationId xmlns:a16="http://schemas.microsoft.com/office/drawing/2014/main" id="{97057199-3CBA-4478-B17D-57611535C55A}"/>
              </a:ext>
            </a:extLst>
          </p:cNvPr>
          <p:cNvSpPr>
            <a:spLocks noGrp="1"/>
          </p:cNvSpPr>
          <p:nvPr>
            <p:ph type="title"/>
          </p:nvPr>
        </p:nvSpPr>
        <p:spPr/>
        <p:txBody>
          <a:bodyPr/>
          <a:lstStyle/>
          <a:p>
            <a:r>
              <a:rPr lang="en-US" dirty="0"/>
              <a:t>Role of an Advisor</a:t>
            </a:r>
          </a:p>
        </p:txBody>
      </p:sp>
    </p:spTree>
    <p:extLst>
      <p:ext uri="{BB962C8B-B14F-4D97-AF65-F5344CB8AC3E}">
        <p14:creationId xmlns:p14="http://schemas.microsoft.com/office/powerpoint/2010/main" val="219644160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D4B0350-5CF9-4E24-83BC-917F40DC6736}"/>
              </a:ext>
            </a:extLst>
          </p:cNvPr>
          <p:cNvSpPr>
            <a:spLocks noGrp="1"/>
          </p:cNvSpPr>
          <p:nvPr>
            <p:ph type="body" idx="1"/>
          </p:nvPr>
        </p:nvSpPr>
        <p:spPr>
          <a:xfrm>
            <a:off x="1198430" y="1600233"/>
            <a:ext cx="8838803" cy="3918000"/>
          </a:xfrm>
        </p:spPr>
        <p:txBody>
          <a:bodyPr/>
          <a:lstStyle/>
          <a:p>
            <a:r>
              <a:rPr lang="en-US" sz="2400" b="0" i="0" dirty="0">
                <a:solidFill>
                  <a:srgbClr val="333333"/>
                </a:solidFill>
                <a:effectLst/>
              </a:rPr>
              <a:t>During the hearing, the hearing chair will enforce the Rules of Decorum – if a Party’s advisor violates the Rules of Decorum repeatedly, the hearing chair can decide to remove the advisor from the hearing</a:t>
            </a:r>
          </a:p>
          <a:p>
            <a:r>
              <a:rPr lang="en-US" sz="2400" dirty="0">
                <a:solidFill>
                  <a:srgbClr val="333333"/>
                </a:solidFill>
              </a:rPr>
              <a:t>Advisors may engage in cross examination of the other Party and witnesses, </a:t>
            </a:r>
            <a:r>
              <a:rPr lang="en-US" sz="2400" b="1" i="1" dirty="0">
                <a:solidFill>
                  <a:srgbClr val="333333"/>
                </a:solidFill>
              </a:rPr>
              <a:t>but may only ask relevant questions </a:t>
            </a:r>
          </a:p>
          <a:p>
            <a:r>
              <a:rPr lang="en-US" sz="2400" u="sng" dirty="0">
                <a:solidFill>
                  <a:srgbClr val="333333"/>
                </a:solidFill>
              </a:rPr>
              <a:t>Reminder</a:t>
            </a:r>
            <a:r>
              <a:rPr lang="en-US" sz="2400" dirty="0">
                <a:solidFill>
                  <a:srgbClr val="333333"/>
                </a:solidFill>
              </a:rPr>
              <a:t>: Parties and witnesses may choose not to answer one or all of an Advisor’s questions.</a:t>
            </a:r>
            <a:endParaRPr lang="en-US" sz="2400" dirty="0"/>
          </a:p>
        </p:txBody>
      </p:sp>
      <p:sp>
        <p:nvSpPr>
          <p:cNvPr id="3" name="Slide Number Placeholder 2">
            <a:extLst>
              <a:ext uri="{FF2B5EF4-FFF2-40B4-BE49-F238E27FC236}">
                <a16:creationId xmlns:a16="http://schemas.microsoft.com/office/drawing/2014/main" id="{94F08C02-5DA2-4AA8-ADE5-C82761B17523}"/>
              </a:ext>
            </a:extLst>
          </p:cNvPr>
          <p:cNvSpPr>
            <a:spLocks noGrp="1"/>
          </p:cNvSpPr>
          <p:nvPr>
            <p:ph type="sldNum" idx="12"/>
          </p:nvPr>
        </p:nvSpPr>
        <p:spPr/>
        <p:txBody>
          <a:bodyPr/>
          <a:lstStyle/>
          <a:p>
            <a:fld id="{00000000-1234-1234-1234-123412341234}" type="slidenum">
              <a:rPr lang="uk-UA" smtClean="0"/>
              <a:pPr/>
              <a:t>57</a:t>
            </a:fld>
            <a:endParaRPr lang="uk-UA" dirty="0"/>
          </a:p>
        </p:txBody>
      </p:sp>
      <p:sp>
        <p:nvSpPr>
          <p:cNvPr id="4" name="Title 3">
            <a:extLst>
              <a:ext uri="{FF2B5EF4-FFF2-40B4-BE49-F238E27FC236}">
                <a16:creationId xmlns:a16="http://schemas.microsoft.com/office/drawing/2014/main" id="{97057199-3CBA-4478-B17D-57611535C55A}"/>
              </a:ext>
            </a:extLst>
          </p:cNvPr>
          <p:cNvSpPr>
            <a:spLocks noGrp="1"/>
          </p:cNvSpPr>
          <p:nvPr>
            <p:ph type="title"/>
          </p:nvPr>
        </p:nvSpPr>
        <p:spPr/>
        <p:txBody>
          <a:bodyPr/>
          <a:lstStyle/>
          <a:p>
            <a:r>
              <a:rPr lang="en-US" dirty="0"/>
              <a:t>Role of an Advisor</a:t>
            </a:r>
          </a:p>
        </p:txBody>
      </p:sp>
    </p:spTree>
    <p:extLst>
      <p:ext uri="{BB962C8B-B14F-4D97-AF65-F5344CB8AC3E}">
        <p14:creationId xmlns:p14="http://schemas.microsoft.com/office/powerpoint/2010/main" val="409403311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D4B0350-5CF9-4E24-83BC-917F40DC6736}"/>
              </a:ext>
            </a:extLst>
          </p:cNvPr>
          <p:cNvSpPr>
            <a:spLocks noGrp="1"/>
          </p:cNvSpPr>
          <p:nvPr>
            <p:ph type="body" idx="1"/>
          </p:nvPr>
        </p:nvSpPr>
        <p:spPr>
          <a:xfrm>
            <a:off x="1139164" y="1600233"/>
            <a:ext cx="8838803" cy="3918000"/>
          </a:xfrm>
        </p:spPr>
        <p:txBody>
          <a:bodyPr/>
          <a:lstStyle/>
          <a:p>
            <a:r>
              <a:rPr lang="en-US" sz="2400" dirty="0"/>
              <a:t>Grievance process should be completed within 90 calendar days</a:t>
            </a:r>
          </a:p>
          <a:p>
            <a:r>
              <a:rPr lang="en-US" sz="2400" dirty="0"/>
              <a:t>May extend the time frame for good cause, and will communicate the delay and the reason for delay to the Parties</a:t>
            </a:r>
          </a:p>
          <a:p>
            <a:r>
              <a:rPr lang="en-US" sz="2400" b="0" i="0" dirty="0">
                <a:solidFill>
                  <a:srgbClr val="333333"/>
                </a:solidFill>
                <a:effectLst/>
              </a:rPr>
              <a:t>Good cause may include: the complexity of the circumstances of each allegation, the integrity and completeness of the investigation, to comply with a request by external law enforcement, to accommodate the availability of witnesses, to account for university breaks or vacations, or to address other legitimate reasons. </a:t>
            </a:r>
            <a:endParaRPr lang="en-US" sz="2400" dirty="0"/>
          </a:p>
        </p:txBody>
      </p:sp>
      <p:sp>
        <p:nvSpPr>
          <p:cNvPr id="3" name="Slide Number Placeholder 2">
            <a:extLst>
              <a:ext uri="{FF2B5EF4-FFF2-40B4-BE49-F238E27FC236}">
                <a16:creationId xmlns:a16="http://schemas.microsoft.com/office/drawing/2014/main" id="{94F08C02-5DA2-4AA8-ADE5-C82761B17523}"/>
              </a:ext>
            </a:extLst>
          </p:cNvPr>
          <p:cNvSpPr>
            <a:spLocks noGrp="1"/>
          </p:cNvSpPr>
          <p:nvPr>
            <p:ph type="sldNum" idx="12"/>
          </p:nvPr>
        </p:nvSpPr>
        <p:spPr/>
        <p:txBody>
          <a:bodyPr/>
          <a:lstStyle/>
          <a:p>
            <a:fld id="{00000000-1234-1234-1234-123412341234}" type="slidenum">
              <a:rPr lang="uk-UA" smtClean="0"/>
              <a:pPr/>
              <a:t>58</a:t>
            </a:fld>
            <a:endParaRPr lang="uk-UA" dirty="0"/>
          </a:p>
        </p:txBody>
      </p:sp>
      <p:sp>
        <p:nvSpPr>
          <p:cNvPr id="4" name="Title 3">
            <a:extLst>
              <a:ext uri="{FF2B5EF4-FFF2-40B4-BE49-F238E27FC236}">
                <a16:creationId xmlns:a16="http://schemas.microsoft.com/office/drawing/2014/main" id="{97057199-3CBA-4478-B17D-57611535C55A}"/>
              </a:ext>
            </a:extLst>
          </p:cNvPr>
          <p:cNvSpPr>
            <a:spLocks noGrp="1"/>
          </p:cNvSpPr>
          <p:nvPr>
            <p:ph type="title"/>
          </p:nvPr>
        </p:nvSpPr>
        <p:spPr/>
        <p:txBody>
          <a:bodyPr/>
          <a:lstStyle/>
          <a:p>
            <a:r>
              <a:rPr lang="en-US" dirty="0"/>
              <a:t>Timeframe</a:t>
            </a:r>
          </a:p>
        </p:txBody>
      </p:sp>
    </p:spTree>
    <p:extLst>
      <p:ext uri="{BB962C8B-B14F-4D97-AF65-F5344CB8AC3E}">
        <p14:creationId xmlns:p14="http://schemas.microsoft.com/office/powerpoint/2010/main" val="373167862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40C035-A937-44AB-B81A-28BB1298F046}"/>
              </a:ext>
            </a:extLst>
          </p:cNvPr>
          <p:cNvSpPr>
            <a:spLocks noGrp="1"/>
          </p:cNvSpPr>
          <p:nvPr>
            <p:ph type="ctrTitle"/>
          </p:nvPr>
        </p:nvSpPr>
        <p:spPr/>
        <p:txBody>
          <a:bodyPr/>
          <a:lstStyle/>
          <a:p>
            <a:r>
              <a:rPr lang="en-US" dirty="0"/>
              <a:t>Investigation</a:t>
            </a:r>
          </a:p>
        </p:txBody>
      </p:sp>
      <p:sp>
        <p:nvSpPr>
          <p:cNvPr id="3" name="Subtitle 2">
            <a:extLst>
              <a:ext uri="{FF2B5EF4-FFF2-40B4-BE49-F238E27FC236}">
                <a16:creationId xmlns:a16="http://schemas.microsoft.com/office/drawing/2014/main" id="{580EF834-49C2-4B23-95D4-1CEAA33F10E0}"/>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25438624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D4B0350-5CF9-4E24-83BC-917F40DC6736}"/>
              </a:ext>
            </a:extLst>
          </p:cNvPr>
          <p:cNvSpPr>
            <a:spLocks noGrp="1"/>
          </p:cNvSpPr>
          <p:nvPr>
            <p:ph type="body" idx="1"/>
          </p:nvPr>
        </p:nvSpPr>
        <p:spPr/>
        <p:txBody>
          <a:bodyPr/>
          <a:lstStyle/>
          <a:p>
            <a:r>
              <a:rPr lang="en-US" sz="2400" dirty="0"/>
              <a:t>There are no changes to the Title IX Sexual Harassment Policy this year. </a:t>
            </a:r>
          </a:p>
          <a:p>
            <a:r>
              <a:rPr lang="en-US" sz="2400" dirty="0"/>
              <a:t>The DOE has not released their final rule. It was set to be released this month, but now it appears to be something schools can look for in the spring, or even summer. </a:t>
            </a:r>
          </a:p>
          <a:p>
            <a:r>
              <a:rPr lang="en-US" sz="2400" dirty="0"/>
              <a:t>There will be no changes to SLU’s policy(s) until there is a final rule that has become law. </a:t>
            </a:r>
          </a:p>
        </p:txBody>
      </p:sp>
      <p:sp>
        <p:nvSpPr>
          <p:cNvPr id="3" name="Slide Number Placeholder 2">
            <a:extLst>
              <a:ext uri="{FF2B5EF4-FFF2-40B4-BE49-F238E27FC236}">
                <a16:creationId xmlns:a16="http://schemas.microsoft.com/office/drawing/2014/main" id="{94F08C02-5DA2-4AA8-ADE5-C82761B17523}"/>
              </a:ext>
            </a:extLst>
          </p:cNvPr>
          <p:cNvSpPr>
            <a:spLocks noGrp="1"/>
          </p:cNvSpPr>
          <p:nvPr>
            <p:ph type="sldNum" idx="12"/>
          </p:nvPr>
        </p:nvSpPr>
        <p:spPr/>
        <p:txBody>
          <a:bodyPr/>
          <a:lstStyle/>
          <a:p>
            <a:fld id="{00000000-1234-1234-1234-123412341234}" type="slidenum">
              <a:rPr lang="uk-UA" smtClean="0"/>
              <a:pPr/>
              <a:t>6</a:t>
            </a:fld>
            <a:endParaRPr lang="uk-UA" dirty="0"/>
          </a:p>
        </p:txBody>
      </p:sp>
      <p:sp>
        <p:nvSpPr>
          <p:cNvPr id="4" name="Title 3">
            <a:extLst>
              <a:ext uri="{FF2B5EF4-FFF2-40B4-BE49-F238E27FC236}">
                <a16:creationId xmlns:a16="http://schemas.microsoft.com/office/drawing/2014/main" id="{97057199-3CBA-4478-B17D-57611535C55A}"/>
              </a:ext>
            </a:extLst>
          </p:cNvPr>
          <p:cNvSpPr>
            <a:spLocks noGrp="1"/>
          </p:cNvSpPr>
          <p:nvPr>
            <p:ph type="title"/>
          </p:nvPr>
        </p:nvSpPr>
        <p:spPr/>
        <p:txBody>
          <a:bodyPr/>
          <a:lstStyle/>
          <a:p>
            <a:r>
              <a:rPr lang="en-US" dirty="0"/>
              <a:t>Status of Title IX Sexual Harassment Policy (TIX Policy) </a:t>
            </a:r>
          </a:p>
        </p:txBody>
      </p:sp>
    </p:spTree>
    <p:extLst>
      <p:ext uri="{BB962C8B-B14F-4D97-AF65-F5344CB8AC3E}">
        <p14:creationId xmlns:p14="http://schemas.microsoft.com/office/powerpoint/2010/main" val="126696321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D4B0350-5CF9-4E24-83BC-917F40DC6736}"/>
              </a:ext>
            </a:extLst>
          </p:cNvPr>
          <p:cNvSpPr>
            <a:spLocks noGrp="1"/>
          </p:cNvSpPr>
          <p:nvPr>
            <p:ph type="body" idx="1"/>
          </p:nvPr>
        </p:nvSpPr>
        <p:spPr>
          <a:xfrm>
            <a:off x="1215364" y="1600233"/>
            <a:ext cx="8838803" cy="3918000"/>
          </a:xfrm>
        </p:spPr>
        <p:txBody>
          <a:bodyPr/>
          <a:lstStyle/>
          <a:p>
            <a:r>
              <a:rPr lang="en-US" sz="2400" b="0" i="0" dirty="0">
                <a:solidFill>
                  <a:srgbClr val="333333"/>
                </a:solidFill>
                <a:effectLst/>
              </a:rPr>
              <a:t>Title IX Coordinator will assign a trained investigator to conduct a prompt, thorough and impartial investigation to conduct a fair and reliable fact-gathering based on the allegations in the Formal Complaint.</a:t>
            </a:r>
          </a:p>
          <a:p>
            <a:r>
              <a:rPr lang="en-US" sz="2400" dirty="0">
                <a:solidFill>
                  <a:srgbClr val="333333"/>
                </a:solidFill>
              </a:rPr>
              <a:t>It is the responsibility of the university, not the Parties, to gather relevant information, to the extent reasonably possible.  </a:t>
            </a:r>
          </a:p>
          <a:p>
            <a:r>
              <a:rPr lang="en-US" sz="2400" dirty="0">
                <a:solidFill>
                  <a:srgbClr val="333333"/>
                </a:solidFill>
              </a:rPr>
              <a:t>All Parties and witnesses are expected to provide truthful information.</a:t>
            </a:r>
          </a:p>
        </p:txBody>
      </p:sp>
      <p:sp>
        <p:nvSpPr>
          <p:cNvPr id="3" name="Slide Number Placeholder 2">
            <a:extLst>
              <a:ext uri="{FF2B5EF4-FFF2-40B4-BE49-F238E27FC236}">
                <a16:creationId xmlns:a16="http://schemas.microsoft.com/office/drawing/2014/main" id="{94F08C02-5DA2-4AA8-ADE5-C82761B17523}"/>
              </a:ext>
            </a:extLst>
          </p:cNvPr>
          <p:cNvSpPr>
            <a:spLocks noGrp="1"/>
          </p:cNvSpPr>
          <p:nvPr>
            <p:ph type="sldNum" idx="12"/>
          </p:nvPr>
        </p:nvSpPr>
        <p:spPr/>
        <p:txBody>
          <a:bodyPr/>
          <a:lstStyle/>
          <a:p>
            <a:fld id="{00000000-1234-1234-1234-123412341234}" type="slidenum">
              <a:rPr lang="uk-UA" smtClean="0"/>
              <a:pPr/>
              <a:t>60</a:t>
            </a:fld>
            <a:endParaRPr lang="uk-UA" dirty="0"/>
          </a:p>
        </p:txBody>
      </p:sp>
      <p:sp>
        <p:nvSpPr>
          <p:cNvPr id="4" name="Title 3">
            <a:extLst>
              <a:ext uri="{FF2B5EF4-FFF2-40B4-BE49-F238E27FC236}">
                <a16:creationId xmlns:a16="http://schemas.microsoft.com/office/drawing/2014/main" id="{97057199-3CBA-4478-B17D-57611535C55A}"/>
              </a:ext>
            </a:extLst>
          </p:cNvPr>
          <p:cNvSpPr>
            <a:spLocks noGrp="1"/>
          </p:cNvSpPr>
          <p:nvPr>
            <p:ph type="title"/>
          </p:nvPr>
        </p:nvSpPr>
        <p:spPr/>
        <p:txBody>
          <a:bodyPr/>
          <a:lstStyle/>
          <a:p>
            <a:r>
              <a:rPr lang="en-US" dirty="0"/>
              <a:t>Investigation</a:t>
            </a:r>
          </a:p>
        </p:txBody>
      </p:sp>
    </p:spTree>
    <p:extLst>
      <p:ext uri="{BB962C8B-B14F-4D97-AF65-F5344CB8AC3E}">
        <p14:creationId xmlns:p14="http://schemas.microsoft.com/office/powerpoint/2010/main" val="138517000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D4B0350-5CF9-4E24-83BC-917F40DC6736}"/>
              </a:ext>
            </a:extLst>
          </p:cNvPr>
          <p:cNvSpPr>
            <a:spLocks noGrp="1"/>
          </p:cNvSpPr>
          <p:nvPr>
            <p:ph type="body" idx="1"/>
          </p:nvPr>
        </p:nvSpPr>
        <p:spPr>
          <a:xfrm>
            <a:off x="1215364" y="1600233"/>
            <a:ext cx="8838803" cy="3918000"/>
          </a:xfrm>
        </p:spPr>
        <p:txBody>
          <a:bodyPr/>
          <a:lstStyle/>
          <a:p>
            <a:r>
              <a:rPr lang="en-US" sz="2400" b="0" i="0" dirty="0">
                <a:solidFill>
                  <a:srgbClr val="333333"/>
                </a:solidFill>
                <a:effectLst/>
              </a:rPr>
              <a:t>The investigator will be responsible for:</a:t>
            </a:r>
          </a:p>
          <a:p>
            <a:pPr lvl="1"/>
            <a:r>
              <a:rPr lang="en-US" sz="2400" b="0" i="0" dirty="0">
                <a:solidFill>
                  <a:srgbClr val="333333"/>
                </a:solidFill>
                <a:effectLst/>
                <a:latin typeface="+mn-lt"/>
              </a:rPr>
              <a:t>interviewing the Complainant and the Respondent, interviewing potential witnesses; </a:t>
            </a:r>
          </a:p>
          <a:p>
            <a:pPr lvl="1"/>
            <a:r>
              <a:rPr lang="en-US" sz="2400" b="0" i="0" dirty="0">
                <a:solidFill>
                  <a:srgbClr val="333333"/>
                </a:solidFill>
                <a:effectLst/>
                <a:latin typeface="+mn-lt"/>
              </a:rPr>
              <a:t>collecting relevant documentation and physical evidence, including documents, communications between the Parties, and other electronic records as appropriate; </a:t>
            </a:r>
          </a:p>
          <a:p>
            <a:pPr lvl="1"/>
            <a:r>
              <a:rPr lang="en-US" sz="2400" b="0" i="0" dirty="0">
                <a:solidFill>
                  <a:srgbClr val="333333"/>
                </a:solidFill>
                <a:effectLst/>
                <a:latin typeface="+mn-lt"/>
              </a:rPr>
              <a:t>creating a timeline; and </a:t>
            </a:r>
          </a:p>
          <a:p>
            <a:pPr lvl="1"/>
            <a:r>
              <a:rPr lang="en-US" sz="2400" b="0" i="0" dirty="0">
                <a:solidFill>
                  <a:srgbClr val="333333"/>
                </a:solidFill>
                <a:effectLst/>
                <a:latin typeface="+mn-lt"/>
              </a:rPr>
              <a:t>preparing a written report documenting the complete investigation.</a:t>
            </a:r>
            <a:endParaRPr lang="en-US" sz="2400" dirty="0">
              <a:latin typeface="+mn-lt"/>
            </a:endParaRPr>
          </a:p>
        </p:txBody>
      </p:sp>
      <p:sp>
        <p:nvSpPr>
          <p:cNvPr id="3" name="Slide Number Placeholder 2">
            <a:extLst>
              <a:ext uri="{FF2B5EF4-FFF2-40B4-BE49-F238E27FC236}">
                <a16:creationId xmlns:a16="http://schemas.microsoft.com/office/drawing/2014/main" id="{94F08C02-5DA2-4AA8-ADE5-C82761B17523}"/>
              </a:ext>
            </a:extLst>
          </p:cNvPr>
          <p:cNvSpPr>
            <a:spLocks noGrp="1"/>
          </p:cNvSpPr>
          <p:nvPr>
            <p:ph type="sldNum" idx="12"/>
          </p:nvPr>
        </p:nvSpPr>
        <p:spPr/>
        <p:txBody>
          <a:bodyPr/>
          <a:lstStyle/>
          <a:p>
            <a:fld id="{00000000-1234-1234-1234-123412341234}" type="slidenum">
              <a:rPr lang="uk-UA" smtClean="0"/>
              <a:pPr/>
              <a:t>61</a:t>
            </a:fld>
            <a:endParaRPr lang="uk-UA" dirty="0"/>
          </a:p>
        </p:txBody>
      </p:sp>
      <p:sp>
        <p:nvSpPr>
          <p:cNvPr id="4" name="Title 3">
            <a:extLst>
              <a:ext uri="{FF2B5EF4-FFF2-40B4-BE49-F238E27FC236}">
                <a16:creationId xmlns:a16="http://schemas.microsoft.com/office/drawing/2014/main" id="{97057199-3CBA-4478-B17D-57611535C55A}"/>
              </a:ext>
            </a:extLst>
          </p:cNvPr>
          <p:cNvSpPr>
            <a:spLocks noGrp="1"/>
          </p:cNvSpPr>
          <p:nvPr>
            <p:ph type="title"/>
          </p:nvPr>
        </p:nvSpPr>
        <p:spPr/>
        <p:txBody>
          <a:bodyPr/>
          <a:lstStyle/>
          <a:p>
            <a:r>
              <a:rPr lang="en-US" dirty="0"/>
              <a:t>Investigation</a:t>
            </a:r>
          </a:p>
        </p:txBody>
      </p:sp>
    </p:spTree>
    <p:extLst>
      <p:ext uri="{BB962C8B-B14F-4D97-AF65-F5344CB8AC3E}">
        <p14:creationId xmlns:p14="http://schemas.microsoft.com/office/powerpoint/2010/main" val="383670516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D4B0350-5CF9-4E24-83BC-917F40DC6736}"/>
              </a:ext>
            </a:extLst>
          </p:cNvPr>
          <p:cNvSpPr>
            <a:spLocks noGrp="1"/>
          </p:cNvSpPr>
          <p:nvPr>
            <p:ph type="body" idx="1"/>
          </p:nvPr>
        </p:nvSpPr>
        <p:spPr>
          <a:xfrm>
            <a:off x="1206897" y="1600233"/>
            <a:ext cx="8838803" cy="3918000"/>
          </a:xfrm>
        </p:spPr>
        <p:txBody>
          <a:bodyPr/>
          <a:lstStyle/>
          <a:p>
            <a:r>
              <a:rPr lang="en-US" sz="2400" b="0" i="0" dirty="0">
                <a:solidFill>
                  <a:srgbClr val="333333"/>
                </a:solidFill>
                <a:effectLst/>
              </a:rPr>
              <a:t>Both Complainant and Respondent have the equal opportunity to be heard, submit evidence/information, and identify witnesses. </a:t>
            </a:r>
          </a:p>
          <a:p>
            <a:r>
              <a:rPr lang="en-US" sz="2400" b="0" i="0" dirty="0">
                <a:solidFill>
                  <a:srgbClr val="333333"/>
                </a:solidFill>
                <a:effectLst/>
              </a:rPr>
              <a:t>Witnesses must have observed the acts in question, have information relevant to the incident, or offer information that speaks to a Party’s individual’s character. </a:t>
            </a:r>
          </a:p>
          <a:p>
            <a:r>
              <a:rPr lang="en-US" sz="2400" b="0" i="0" dirty="0">
                <a:solidFill>
                  <a:srgbClr val="333333"/>
                </a:solidFill>
                <a:effectLst/>
              </a:rPr>
              <a:t>No gag orders on the Parties.</a:t>
            </a:r>
          </a:p>
          <a:p>
            <a:r>
              <a:rPr lang="en-US" sz="2400" b="0" i="0" dirty="0">
                <a:solidFill>
                  <a:srgbClr val="333333"/>
                </a:solidFill>
                <a:effectLst/>
              </a:rPr>
              <a:t>The investigator will send each Party and their advisor a written notice of investigative interviews, meetings, and proceedings. </a:t>
            </a:r>
            <a:endParaRPr lang="en-US" sz="2400" dirty="0"/>
          </a:p>
        </p:txBody>
      </p:sp>
      <p:sp>
        <p:nvSpPr>
          <p:cNvPr id="3" name="Slide Number Placeholder 2">
            <a:extLst>
              <a:ext uri="{FF2B5EF4-FFF2-40B4-BE49-F238E27FC236}">
                <a16:creationId xmlns:a16="http://schemas.microsoft.com/office/drawing/2014/main" id="{94F08C02-5DA2-4AA8-ADE5-C82761B17523}"/>
              </a:ext>
            </a:extLst>
          </p:cNvPr>
          <p:cNvSpPr>
            <a:spLocks noGrp="1"/>
          </p:cNvSpPr>
          <p:nvPr>
            <p:ph type="sldNum" idx="12"/>
          </p:nvPr>
        </p:nvSpPr>
        <p:spPr/>
        <p:txBody>
          <a:bodyPr/>
          <a:lstStyle/>
          <a:p>
            <a:fld id="{00000000-1234-1234-1234-123412341234}" type="slidenum">
              <a:rPr lang="uk-UA" smtClean="0"/>
              <a:pPr/>
              <a:t>62</a:t>
            </a:fld>
            <a:endParaRPr lang="uk-UA" dirty="0"/>
          </a:p>
        </p:txBody>
      </p:sp>
      <p:sp>
        <p:nvSpPr>
          <p:cNvPr id="4" name="Title 3">
            <a:extLst>
              <a:ext uri="{FF2B5EF4-FFF2-40B4-BE49-F238E27FC236}">
                <a16:creationId xmlns:a16="http://schemas.microsoft.com/office/drawing/2014/main" id="{97057199-3CBA-4478-B17D-57611535C55A}"/>
              </a:ext>
            </a:extLst>
          </p:cNvPr>
          <p:cNvSpPr>
            <a:spLocks noGrp="1"/>
          </p:cNvSpPr>
          <p:nvPr>
            <p:ph type="title"/>
          </p:nvPr>
        </p:nvSpPr>
        <p:spPr/>
        <p:txBody>
          <a:bodyPr/>
          <a:lstStyle/>
          <a:p>
            <a:r>
              <a:rPr lang="en-US" dirty="0"/>
              <a:t>Investigation</a:t>
            </a:r>
          </a:p>
        </p:txBody>
      </p:sp>
    </p:spTree>
    <p:extLst>
      <p:ext uri="{BB962C8B-B14F-4D97-AF65-F5344CB8AC3E}">
        <p14:creationId xmlns:p14="http://schemas.microsoft.com/office/powerpoint/2010/main" val="78596859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D4B0350-5CF9-4E24-83BC-917F40DC6736}"/>
              </a:ext>
            </a:extLst>
          </p:cNvPr>
          <p:cNvSpPr>
            <a:spLocks noGrp="1"/>
          </p:cNvSpPr>
          <p:nvPr>
            <p:ph type="body" idx="1"/>
          </p:nvPr>
        </p:nvSpPr>
        <p:spPr>
          <a:xfrm>
            <a:off x="1173030" y="1600233"/>
            <a:ext cx="8838803" cy="3918000"/>
          </a:xfrm>
        </p:spPr>
        <p:txBody>
          <a:bodyPr/>
          <a:lstStyle/>
          <a:p>
            <a:r>
              <a:rPr lang="en-US" dirty="0"/>
              <a:t>Investigator will </a:t>
            </a:r>
            <a:r>
              <a:rPr lang="en-US" i="1" dirty="0"/>
              <a:t>not</a:t>
            </a:r>
            <a:r>
              <a:rPr lang="en-US" dirty="0"/>
              <a:t> have access to </a:t>
            </a:r>
            <a:r>
              <a:rPr lang="en-US" u="sng" dirty="0"/>
              <a:t>privileged records </a:t>
            </a:r>
            <a:r>
              <a:rPr lang="en-US" i="1" dirty="0"/>
              <a:t>without consent </a:t>
            </a:r>
            <a:r>
              <a:rPr lang="en-US" dirty="0"/>
              <a:t>of the Party (including medical records, psychiatric or counseling records, communications with attorneys, or communications with clergy). </a:t>
            </a:r>
          </a:p>
          <a:p>
            <a:r>
              <a:rPr lang="en-US" dirty="0"/>
              <a:t>If a Party chooses to share such information, it will become a part of the investigation and be available to the other Party. </a:t>
            </a:r>
          </a:p>
        </p:txBody>
      </p:sp>
      <p:sp>
        <p:nvSpPr>
          <p:cNvPr id="3" name="Slide Number Placeholder 2">
            <a:extLst>
              <a:ext uri="{FF2B5EF4-FFF2-40B4-BE49-F238E27FC236}">
                <a16:creationId xmlns:a16="http://schemas.microsoft.com/office/drawing/2014/main" id="{94F08C02-5DA2-4AA8-ADE5-C82761B17523}"/>
              </a:ext>
            </a:extLst>
          </p:cNvPr>
          <p:cNvSpPr>
            <a:spLocks noGrp="1"/>
          </p:cNvSpPr>
          <p:nvPr>
            <p:ph type="sldNum" idx="12"/>
          </p:nvPr>
        </p:nvSpPr>
        <p:spPr/>
        <p:txBody>
          <a:bodyPr/>
          <a:lstStyle/>
          <a:p>
            <a:fld id="{00000000-1234-1234-1234-123412341234}" type="slidenum">
              <a:rPr lang="uk-UA" smtClean="0"/>
              <a:pPr/>
              <a:t>63</a:t>
            </a:fld>
            <a:endParaRPr lang="uk-UA" dirty="0"/>
          </a:p>
        </p:txBody>
      </p:sp>
      <p:sp>
        <p:nvSpPr>
          <p:cNvPr id="4" name="Title 3">
            <a:extLst>
              <a:ext uri="{FF2B5EF4-FFF2-40B4-BE49-F238E27FC236}">
                <a16:creationId xmlns:a16="http://schemas.microsoft.com/office/drawing/2014/main" id="{97057199-3CBA-4478-B17D-57611535C55A}"/>
              </a:ext>
            </a:extLst>
          </p:cNvPr>
          <p:cNvSpPr>
            <a:spLocks noGrp="1"/>
          </p:cNvSpPr>
          <p:nvPr>
            <p:ph type="title"/>
          </p:nvPr>
        </p:nvSpPr>
        <p:spPr/>
        <p:txBody>
          <a:bodyPr/>
          <a:lstStyle/>
          <a:p>
            <a:r>
              <a:rPr lang="en-US" dirty="0"/>
              <a:t>Investigation – Privileged Records</a:t>
            </a:r>
          </a:p>
        </p:txBody>
      </p:sp>
    </p:spTree>
    <p:extLst>
      <p:ext uri="{BB962C8B-B14F-4D97-AF65-F5344CB8AC3E}">
        <p14:creationId xmlns:p14="http://schemas.microsoft.com/office/powerpoint/2010/main" val="9162244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D4B0350-5CF9-4E24-83BC-917F40DC6736}"/>
              </a:ext>
            </a:extLst>
          </p:cNvPr>
          <p:cNvSpPr>
            <a:spLocks noGrp="1"/>
          </p:cNvSpPr>
          <p:nvPr>
            <p:ph type="body" idx="1"/>
          </p:nvPr>
        </p:nvSpPr>
        <p:spPr>
          <a:xfrm>
            <a:off x="1206897" y="1600233"/>
            <a:ext cx="8838803" cy="3918000"/>
          </a:xfrm>
        </p:spPr>
        <p:txBody>
          <a:bodyPr/>
          <a:lstStyle/>
          <a:p>
            <a:r>
              <a:rPr lang="en-US" dirty="0"/>
              <a:t>Investigator will prepare a report that:</a:t>
            </a:r>
          </a:p>
          <a:p>
            <a:pPr lvl="1"/>
            <a:r>
              <a:rPr lang="en-US" dirty="0">
                <a:latin typeface="+mn-lt"/>
              </a:rPr>
              <a:t>Summarizes the information gathered during the investigation, </a:t>
            </a:r>
          </a:p>
          <a:p>
            <a:pPr lvl="1"/>
            <a:r>
              <a:rPr lang="en-US" dirty="0">
                <a:latin typeface="+mn-lt"/>
              </a:rPr>
              <a:t>Identifies potential policy violations, and </a:t>
            </a:r>
          </a:p>
          <a:p>
            <a:pPr lvl="1"/>
            <a:r>
              <a:rPr lang="en-US" dirty="0">
                <a:latin typeface="+mn-lt"/>
              </a:rPr>
              <a:t>synthesizes the areas of agreement and disagreement between the parties and any supporting information or accounts</a:t>
            </a:r>
          </a:p>
        </p:txBody>
      </p:sp>
      <p:sp>
        <p:nvSpPr>
          <p:cNvPr id="3" name="Slide Number Placeholder 2">
            <a:extLst>
              <a:ext uri="{FF2B5EF4-FFF2-40B4-BE49-F238E27FC236}">
                <a16:creationId xmlns:a16="http://schemas.microsoft.com/office/drawing/2014/main" id="{94F08C02-5DA2-4AA8-ADE5-C82761B17523}"/>
              </a:ext>
            </a:extLst>
          </p:cNvPr>
          <p:cNvSpPr>
            <a:spLocks noGrp="1"/>
          </p:cNvSpPr>
          <p:nvPr>
            <p:ph type="sldNum" idx="12"/>
          </p:nvPr>
        </p:nvSpPr>
        <p:spPr/>
        <p:txBody>
          <a:bodyPr/>
          <a:lstStyle/>
          <a:p>
            <a:fld id="{00000000-1234-1234-1234-123412341234}" type="slidenum">
              <a:rPr lang="uk-UA" smtClean="0"/>
              <a:pPr/>
              <a:t>64</a:t>
            </a:fld>
            <a:endParaRPr lang="uk-UA" dirty="0"/>
          </a:p>
        </p:txBody>
      </p:sp>
      <p:sp>
        <p:nvSpPr>
          <p:cNvPr id="4" name="Title 3">
            <a:extLst>
              <a:ext uri="{FF2B5EF4-FFF2-40B4-BE49-F238E27FC236}">
                <a16:creationId xmlns:a16="http://schemas.microsoft.com/office/drawing/2014/main" id="{97057199-3CBA-4478-B17D-57611535C55A}"/>
              </a:ext>
            </a:extLst>
          </p:cNvPr>
          <p:cNvSpPr>
            <a:spLocks noGrp="1"/>
          </p:cNvSpPr>
          <p:nvPr>
            <p:ph type="title"/>
          </p:nvPr>
        </p:nvSpPr>
        <p:spPr/>
        <p:txBody>
          <a:bodyPr/>
          <a:lstStyle/>
          <a:p>
            <a:r>
              <a:rPr lang="en-US" dirty="0"/>
              <a:t>Investigation – the Report</a:t>
            </a:r>
          </a:p>
        </p:txBody>
      </p:sp>
    </p:spTree>
    <p:extLst>
      <p:ext uri="{BB962C8B-B14F-4D97-AF65-F5344CB8AC3E}">
        <p14:creationId xmlns:p14="http://schemas.microsoft.com/office/powerpoint/2010/main" val="287034975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D4B0350-5CF9-4E24-83BC-917F40DC6736}"/>
              </a:ext>
            </a:extLst>
          </p:cNvPr>
          <p:cNvSpPr>
            <a:spLocks noGrp="1"/>
          </p:cNvSpPr>
          <p:nvPr>
            <p:ph type="body" idx="1"/>
          </p:nvPr>
        </p:nvSpPr>
        <p:spPr>
          <a:xfrm>
            <a:off x="1206897" y="1600233"/>
            <a:ext cx="8838803" cy="3918000"/>
          </a:xfrm>
        </p:spPr>
        <p:txBody>
          <a:bodyPr/>
          <a:lstStyle/>
          <a:p>
            <a:r>
              <a:rPr lang="en-US" dirty="0"/>
              <a:t>Parties have 10 days to review the report and evidence before it is finalized, and may submit additional comments or information to the investigator.</a:t>
            </a:r>
          </a:p>
          <a:p>
            <a:r>
              <a:rPr lang="en-US" dirty="0"/>
              <a:t>The finalized report, including appropriate comments submitted by either Party, will be given to the hearing panel.</a:t>
            </a:r>
          </a:p>
        </p:txBody>
      </p:sp>
      <p:sp>
        <p:nvSpPr>
          <p:cNvPr id="3" name="Slide Number Placeholder 2">
            <a:extLst>
              <a:ext uri="{FF2B5EF4-FFF2-40B4-BE49-F238E27FC236}">
                <a16:creationId xmlns:a16="http://schemas.microsoft.com/office/drawing/2014/main" id="{94F08C02-5DA2-4AA8-ADE5-C82761B17523}"/>
              </a:ext>
            </a:extLst>
          </p:cNvPr>
          <p:cNvSpPr>
            <a:spLocks noGrp="1"/>
          </p:cNvSpPr>
          <p:nvPr>
            <p:ph type="sldNum" idx="12"/>
          </p:nvPr>
        </p:nvSpPr>
        <p:spPr/>
        <p:txBody>
          <a:bodyPr/>
          <a:lstStyle/>
          <a:p>
            <a:fld id="{00000000-1234-1234-1234-123412341234}" type="slidenum">
              <a:rPr lang="uk-UA" smtClean="0"/>
              <a:pPr/>
              <a:t>65</a:t>
            </a:fld>
            <a:endParaRPr lang="uk-UA" dirty="0"/>
          </a:p>
        </p:txBody>
      </p:sp>
      <p:sp>
        <p:nvSpPr>
          <p:cNvPr id="4" name="Title 3">
            <a:extLst>
              <a:ext uri="{FF2B5EF4-FFF2-40B4-BE49-F238E27FC236}">
                <a16:creationId xmlns:a16="http://schemas.microsoft.com/office/drawing/2014/main" id="{97057199-3CBA-4478-B17D-57611535C55A}"/>
              </a:ext>
            </a:extLst>
          </p:cNvPr>
          <p:cNvSpPr>
            <a:spLocks noGrp="1"/>
          </p:cNvSpPr>
          <p:nvPr>
            <p:ph type="title"/>
          </p:nvPr>
        </p:nvSpPr>
        <p:spPr/>
        <p:txBody>
          <a:bodyPr/>
          <a:lstStyle/>
          <a:p>
            <a:r>
              <a:rPr lang="en-US" dirty="0"/>
              <a:t>Investigation – the Report – Chance to Review</a:t>
            </a:r>
          </a:p>
        </p:txBody>
      </p:sp>
    </p:spTree>
    <p:extLst>
      <p:ext uri="{BB962C8B-B14F-4D97-AF65-F5344CB8AC3E}">
        <p14:creationId xmlns:p14="http://schemas.microsoft.com/office/powerpoint/2010/main" val="285624882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40C035-A937-44AB-B81A-28BB1298F046}"/>
              </a:ext>
            </a:extLst>
          </p:cNvPr>
          <p:cNvSpPr>
            <a:spLocks noGrp="1"/>
          </p:cNvSpPr>
          <p:nvPr>
            <p:ph type="ctrTitle"/>
          </p:nvPr>
        </p:nvSpPr>
        <p:spPr/>
        <p:txBody>
          <a:bodyPr/>
          <a:lstStyle/>
          <a:p>
            <a:r>
              <a:rPr lang="en-US" dirty="0"/>
              <a:t>Hearing</a:t>
            </a:r>
          </a:p>
        </p:txBody>
      </p:sp>
      <p:sp>
        <p:nvSpPr>
          <p:cNvPr id="3" name="Subtitle 2">
            <a:extLst>
              <a:ext uri="{FF2B5EF4-FFF2-40B4-BE49-F238E27FC236}">
                <a16:creationId xmlns:a16="http://schemas.microsoft.com/office/drawing/2014/main" id="{580EF834-49C2-4B23-95D4-1CEAA33F10E0}"/>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23045425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D4B0350-5CF9-4E24-83BC-917F40DC6736}"/>
              </a:ext>
            </a:extLst>
          </p:cNvPr>
          <p:cNvSpPr>
            <a:spLocks noGrp="1"/>
          </p:cNvSpPr>
          <p:nvPr>
            <p:ph type="body" idx="1"/>
          </p:nvPr>
        </p:nvSpPr>
        <p:spPr>
          <a:xfrm>
            <a:off x="1215363" y="1600233"/>
            <a:ext cx="8838803" cy="3918000"/>
          </a:xfrm>
        </p:spPr>
        <p:txBody>
          <a:bodyPr/>
          <a:lstStyle/>
          <a:p>
            <a:r>
              <a:rPr lang="en-US" dirty="0"/>
              <a:t>Title IX Coordinator will appoint a hearing panel of three trained individuals, </a:t>
            </a:r>
            <a:r>
              <a:rPr lang="en-US" b="1" i="1" dirty="0"/>
              <a:t>who are equal decision-makers</a:t>
            </a:r>
          </a:p>
          <a:p>
            <a:r>
              <a:rPr lang="en-US" dirty="0"/>
              <a:t>Minimum two of three panelists must decide that it is more likely than not that the Respondent is responsible in order for a finding of responsible to be made</a:t>
            </a:r>
          </a:p>
          <a:p>
            <a:r>
              <a:rPr lang="en-US" dirty="0"/>
              <a:t>Title IX Coordinator will appoint one panelist to serve as the hearing chair</a:t>
            </a:r>
          </a:p>
        </p:txBody>
      </p:sp>
      <p:sp>
        <p:nvSpPr>
          <p:cNvPr id="3" name="Slide Number Placeholder 2">
            <a:extLst>
              <a:ext uri="{FF2B5EF4-FFF2-40B4-BE49-F238E27FC236}">
                <a16:creationId xmlns:a16="http://schemas.microsoft.com/office/drawing/2014/main" id="{94F08C02-5DA2-4AA8-ADE5-C82761B17523}"/>
              </a:ext>
            </a:extLst>
          </p:cNvPr>
          <p:cNvSpPr>
            <a:spLocks noGrp="1"/>
          </p:cNvSpPr>
          <p:nvPr>
            <p:ph type="sldNum" idx="12"/>
          </p:nvPr>
        </p:nvSpPr>
        <p:spPr/>
        <p:txBody>
          <a:bodyPr/>
          <a:lstStyle/>
          <a:p>
            <a:fld id="{00000000-1234-1234-1234-123412341234}" type="slidenum">
              <a:rPr lang="uk-UA" smtClean="0"/>
              <a:pPr/>
              <a:t>67</a:t>
            </a:fld>
            <a:endParaRPr lang="uk-UA" dirty="0"/>
          </a:p>
        </p:txBody>
      </p:sp>
      <p:sp>
        <p:nvSpPr>
          <p:cNvPr id="4" name="Title 3">
            <a:extLst>
              <a:ext uri="{FF2B5EF4-FFF2-40B4-BE49-F238E27FC236}">
                <a16:creationId xmlns:a16="http://schemas.microsoft.com/office/drawing/2014/main" id="{97057199-3CBA-4478-B17D-57611535C55A}"/>
              </a:ext>
            </a:extLst>
          </p:cNvPr>
          <p:cNvSpPr>
            <a:spLocks noGrp="1"/>
          </p:cNvSpPr>
          <p:nvPr>
            <p:ph type="title"/>
          </p:nvPr>
        </p:nvSpPr>
        <p:spPr/>
        <p:txBody>
          <a:bodyPr/>
          <a:lstStyle/>
          <a:p>
            <a:r>
              <a:rPr lang="en-US" dirty="0"/>
              <a:t>Hearing</a:t>
            </a:r>
          </a:p>
        </p:txBody>
      </p:sp>
    </p:spTree>
    <p:extLst>
      <p:ext uri="{BB962C8B-B14F-4D97-AF65-F5344CB8AC3E}">
        <p14:creationId xmlns:p14="http://schemas.microsoft.com/office/powerpoint/2010/main" val="123382228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D4B0350-5CF9-4E24-83BC-917F40DC6736}"/>
              </a:ext>
            </a:extLst>
          </p:cNvPr>
          <p:cNvSpPr>
            <a:spLocks noGrp="1"/>
          </p:cNvSpPr>
          <p:nvPr>
            <p:ph type="body" idx="1"/>
          </p:nvPr>
        </p:nvSpPr>
        <p:spPr>
          <a:xfrm>
            <a:off x="1206897" y="1600233"/>
            <a:ext cx="8838803" cy="3918000"/>
          </a:xfrm>
        </p:spPr>
        <p:txBody>
          <a:bodyPr/>
          <a:lstStyle/>
          <a:p>
            <a:r>
              <a:rPr lang="en-US" dirty="0"/>
              <a:t>Hearing Chair:</a:t>
            </a:r>
          </a:p>
          <a:p>
            <a:pPr lvl="1"/>
            <a:r>
              <a:rPr lang="en-US" dirty="0">
                <a:latin typeface="+mn-lt"/>
              </a:rPr>
              <a:t>Chooses a date for the hearing and provides written notice to the Parties</a:t>
            </a:r>
          </a:p>
          <a:p>
            <a:pPr lvl="1"/>
            <a:r>
              <a:rPr lang="en-US" dirty="0">
                <a:latin typeface="+mn-lt"/>
              </a:rPr>
              <a:t>Inquires about Parties’ advisors for the hearing</a:t>
            </a:r>
          </a:p>
          <a:p>
            <a:pPr lvl="1"/>
            <a:r>
              <a:rPr lang="en-US" dirty="0">
                <a:latin typeface="+mn-lt"/>
              </a:rPr>
              <a:t>Creates an audio/audiovisual recording of the hearing</a:t>
            </a:r>
          </a:p>
          <a:p>
            <a:pPr lvl="1"/>
            <a:r>
              <a:rPr lang="en-US" dirty="0">
                <a:latin typeface="+mn-lt"/>
              </a:rPr>
              <a:t>Ensures the hearing occurs in a timely fashion</a:t>
            </a:r>
          </a:p>
          <a:p>
            <a:pPr lvl="1"/>
            <a:endParaRPr lang="en-US" dirty="0">
              <a:latin typeface="+mn-lt"/>
            </a:endParaRPr>
          </a:p>
          <a:p>
            <a:pPr lvl="1"/>
            <a:endParaRPr lang="en-US" dirty="0">
              <a:latin typeface="+mn-lt"/>
            </a:endParaRPr>
          </a:p>
          <a:p>
            <a:endParaRPr lang="en-US" dirty="0"/>
          </a:p>
        </p:txBody>
      </p:sp>
      <p:sp>
        <p:nvSpPr>
          <p:cNvPr id="3" name="Slide Number Placeholder 2">
            <a:extLst>
              <a:ext uri="{FF2B5EF4-FFF2-40B4-BE49-F238E27FC236}">
                <a16:creationId xmlns:a16="http://schemas.microsoft.com/office/drawing/2014/main" id="{94F08C02-5DA2-4AA8-ADE5-C82761B17523}"/>
              </a:ext>
            </a:extLst>
          </p:cNvPr>
          <p:cNvSpPr>
            <a:spLocks noGrp="1"/>
          </p:cNvSpPr>
          <p:nvPr>
            <p:ph type="sldNum" idx="12"/>
          </p:nvPr>
        </p:nvSpPr>
        <p:spPr/>
        <p:txBody>
          <a:bodyPr/>
          <a:lstStyle/>
          <a:p>
            <a:fld id="{00000000-1234-1234-1234-123412341234}" type="slidenum">
              <a:rPr lang="uk-UA" smtClean="0"/>
              <a:pPr/>
              <a:t>68</a:t>
            </a:fld>
            <a:endParaRPr lang="uk-UA" dirty="0"/>
          </a:p>
        </p:txBody>
      </p:sp>
      <p:sp>
        <p:nvSpPr>
          <p:cNvPr id="4" name="Title 3">
            <a:extLst>
              <a:ext uri="{FF2B5EF4-FFF2-40B4-BE49-F238E27FC236}">
                <a16:creationId xmlns:a16="http://schemas.microsoft.com/office/drawing/2014/main" id="{97057199-3CBA-4478-B17D-57611535C55A}"/>
              </a:ext>
            </a:extLst>
          </p:cNvPr>
          <p:cNvSpPr>
            <a:spLocks noGrp="1"/>
          </p:cNvSpPr>
          <p:nvPr>
            <p:ph type="title"/>
          </p:nvPr>
        </p:nvSpPr>
        <p:spPr/>
        <p:txBody>
          <a:bodyPr/>
          <a:lstStyle/>
          <a:p>
            <a:r>
              <a:rPr lang="en-US" dirty="0"/>
              <a:t>Hearing Chair</a:t>
            </a:r>
          </a:p>
        </p:txBody>
      </p:sp>
    </p:spTree>
    <p:extLst>
      <p:ext uri="{BB962C8B-B14F-4D97-AF65-F5344CB8AC3E}">
        <p14:creationId xmlns:p14="http://schemas.microsoft.com/office/powerpoint/2010/main" val="282980469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D4B0350-5CF9-4E24-83BC-917F40DC6736}"/>
              </a:ext>
            </a:extLst>
          </p:cNvPr>
          <p:cNvSpPr>
            <a:spLocks noGrp="1"/>
          </p:cNvSpPr>
          <p:nvPr>
            <p:ph type="body" idx="1"/>
          </p:nvPr>
        </p:nvSpPr>
        <p:spPr>
          <a:xfrm>
            <a:off x="1206897" y="1600233"/>
            <a:ext cx="8838803" cy="3918000"/>
          </a:xfrm>
        </p:spPr>
        <p:txBody>
          <a:bodyPr/>
          <a:lstStyle/>
          <a:p>
            <a:r>
              <a:rPr lang="en-US" dirty="0"/>
              <a:t>Hearing Chair:</a:t>
            </a:r>
          </a:p>
          <a:p>
            <a:pPr lvl="1"/>
            <a:r>
              <a:rPr lang="en-US" dirty="0">
                <a:latin typeface="+mn-lt"/>
              </a:rPr>
              <a:t>Conducts the hearing proceedings</a:t>
            </a:r>
          </a:p>
          <a:p>
            <a:pPr lvl="1"/>
            <a:r>
              <a:rPr lang="en-US" dirty="0">
                <a:latin typeface="+mn-lt"/>
              </a:rPr>
              <a:t>Answers questions about the </a:t>
            </a:r>
            <a:r>
              <a:rPr lang="en-US" b="1" i="1" dirty="0">
                <a:latin typeface="+mn-lt"/>
              </a:rPr>
              <a:t>Rules of Decorum</a:t>
            </a:r>
          </a:p>
          <a:p>
            <a:pPr lvl="1"/>
            <a:r>
              <a:rPr lang="en-US" i="1" dirty="0">
                <a:latin typeface="+mn-lt"/>
              </a:rPr>
              <a:t>Upholds</a:t>
            </a:r>
            <a:r>
              <a:rPr lang="en-US" dirty="0">
                <a:latin typeface="+mn-lt"/>
              </a:rPr>
              <a:t> the </a:t>
            </a:r>
            <a:r>
              <a:rPr lang="en-US" b="1" i="1" dirty="0">
                <a:latin typeface="+mn-lt"/>
              </a:rPr>
              <a:t>Rules of Decorum </a:t>
            </a:r>
            <a:r>
              <a:rPr lang="en-US" dirty="0">
                <a:latin typeface="+mn-lt"/>
              </a:rPr>
              <a:t>and </a:t>
            </a:r>
            <a:r>
              <a:rPr lang="en-US" i="1" dirty="0">
                <a:latin typeface="+mn-lt"/>
              </a:rPr>
              <a:t>decides</a:t>
            </a:r>
            <a:r>
              <a:rPr lang="en-US" dirty="0">
                <a:latin typeface="+mn-lt"/>
              </a:rPr>
              <a:t> when to remove an individual for violating the Rules</a:t>
            </a:r>
          </a:p>
          <a:p>
            <a:pPr lvl="1"/>
            <a:endParaRPr lang="en-US" dirty="0">
              <a:latin typeface="+mn-lt"/>
            </a:endParaRPr>
          </a:p>
          <a:p>
            <a:endParaRPr lang="en-US" dirty="0"/>
          </a:p>
        </p:txBody>
      </p:sp>
      <p:sp>
        <p:nvSpPr>
          <p:cNvPr id="3" name="Slide Number Placeholder 2">
            <a:extLst>
              <a:ext uri="{FF2B5EF4-FFF2-40B4-BE49-F238E27FC236}">
                <a16:creationId xmlns:a16="http://schemas.microsoft.com/office/drawing/2014/main" id="{94F08C02-5DA2-4AA8-ADE5-C82761B17523}"/>
              </a:ext>
            </a:extLst>
          </p:cNvPr>
          <p:cNvSpPr>
            <a:spLocks noGrp="1"/>
          </p:cNvSpPr>
          <p:nvPr>
            <p:ph type="sldNum" idx="12"/>
          </p:nvPr>
        </p:nvSpPr>
        <p:spPr/>
        <p:txBody>
          <a:bodyPr/>
          <a:lstStyle/>
          <a:p>
            <a:fld id="{00000000-1234-1234-1234-123412341234}" type="slidenum">
              <a:rPr lang="uk-UA" smtClean="0"/>
              <a:pPr/>
              <a:t>69</a:t>
            </a:fld>
            <a:endParaRPr lang="uk-UA" dirty="0"/>
          </a:p>
        </p:txBody>
      </p:sp>
      <p:sp>
        <p:nvSpPr>
          <p:cNvPr id="4" name="Title 3">
            <a:extLst>
              <a:ext uri="{FF2B5EF4-FFF2-40B4-BE49-F238E27FC236}">
                <a16:creationId xmlns:a16="http://schemas.microsoft.com/office/drawing/2014/main" id="{97057199-3CBA-4478-B17D-57611535C55A}"/>
              </a:ext>
            </a:extLst>
          </p:cNvPr>
          <p:cNvSpPr>
            <a:spLocks noGrp="1"/>
          </p:cNvSpPr>
          <p:nvPr>
            <p:ph type="title"/>
          </p:nvPr>
        </p:nvSpPr>
        <p:spPr/>
        <p:txBody>
          <a:bodyPr/>
          <a:lstStyle/>
          <a:p>
            <a:r>
              <a:rPr lang="en-US" dirty="0"/>
              <a:t>Hearing Chair</a:t>
            </a:r>
          </a:p>
        </p:txBody>
      </p:sp>
    </p:spTree>
    <p:extLst>
      <p:ext uri="{BB962C8B-B14F-4D97-AF65-F5344CB8AC3E}">
        <p14:creationId xmlns:p14="http://schemas.microsoft.com/office/powerpoint/2010/main" val="28973046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D4B0350-5CF9-4E24-83BC-917F40DC6736}"/>
              </a:ext>
            </a:extLst>
          </p:cNvPr>
          <p:cNvSpPr>
            <a:spLocks noGrp="1"/>
          </p:cNvSpPr>
          <p:nvPr>
            <p:ph type="body" idx="1"/>
          </p:nvPr>
        </p:nvSpPr>
        <p:spPr/>
        <p:txBody>
          <a:bodyPr/>
          <a:lstStyle/>
          <a:p>
            <a:r>
              <a:rPr lang="en-US" dirty="0"/>
              <a:t>Must respond in a way that is not deliberately indifferent when school has actual knowledge of sexual harassment</a:t>
            </a:r>
          </a:p>
          <a:p>
            <a:r>
              <a:rPr lang="en-US" dirty="0"/>
              <a:t>“Sexual harassment” is defined by the regulations</a:t>
            </a:r>
          </a:p>
          <a:p>
            <a:r>
              <a:rPr lang="en-US" dirty="0"/>
              <a:t>Must offer supportive measures </a:t>
            </a:r>
          </a:p>
          <a:p>
            <a:r>
              <a:rPr lang="en-US" dirty="0"/>
              <a:t>Requires a signed formal complaint to start the grievance process</a:t>
            </a:r>
          </a:p>
          <a:p>
            <a:r>
              <a:rPr lang="en-US" dirty="0"/>
              <a:t>Formal complaints must be dismissed if they do not meet the jurisdictional requirements</a:t>
            </a:r>
          </a:p>
          <a:p>
            <a:endParaRPr lang="en-US" dirty="0"/>
          </a:p>
        </p:txBody>
      </p:sp>
      <p:sp>
        <p:nvSpPr>
          <p:cNvPr id="3" name="Slide Number Placeholder 2">
            <a:extLst>
              <a:ext uri="{FF2B5EF4-FFF2-40B4-BE49-F238E27FC236}">
                <a16:creationId xmlns:a16="http://schemas.microsoft.com/office/drawing/2014/main" id="{94F08C02-5DA2-4AA8-ADE5-C82761B17523}"/>
              </a:ext>
            </a:extLst>
          </p:cNvPr>
          <p:cNvSpPr>
            <a:spLocks noGrp="1"/>
          </p:cNvSpPr>
          <p:nvPr>
            <p:ph type="sldNum" idx="12"/>
          </p:nvPr>
        </p:nvSpPr>
        <p:spPr/>
        <p:txBody>
          <a:bodyPr/>
          <a:lstStyle/>
          <a:p>
            <a:fld id="{00000000-1234-1234-1234-123412341234}" type="slidenum">
              <a:rPr lang="uk-UA" smtClean="0"/>
              <a:pPr/>
              <a:t>7</a:t>
            </a:fld>
            <a:endParaRPr lang="uk-UA" dirty="0"/>
          </a:p>
        </p:txBody>
      </p:sp>
      <p:sp>
        <p:nvSpPr>
          <p:cNvPr id="4" name="Title 3">
            <a:extLst>
              <a:ext uri="{FF2B5EF4-FFF2-40B4-BE49-F238E27FC236}">
                <a16:creationId xmlns:a16="http://schemas.microsoft.com/office/drawing/2014/main" id="{97057199-3CBA-4478-B17D-57611535C55A}"/>
              </a:ext>
            </a:extLst>
          </p:cNvPr>
          <p:cNvSpPr>
            <a:spLocks noGrp="1"/>
          </p:cNvSpPr>
          <p:nvPr>
            <p:ph type="title"/>
          </p:nvPr>
        </p:nvSpPr>
        <p:spPr/>
        <p:txBody>
          <a:bodyPr/>
          <a:lstStyle/>
          <a:p>
            <a:r>
              <a:rPr lang="en-US" dirty="0"/>
              <a:t>Overview/Reminders of 2020 Regulations</a:t>
            </a:r>
          </a:p>
        </p:txBody>
      </p:sp>
    </p:spTree>
    <p:extLst>
      <p:ext uri="{BB962C8B-B14F-4D97-AF65-F5344CB8AC3E}">
        <p14:creationId xmlns:p14="http://schemas.microsoft.com/office/powerpoint/2010/main" val="280688083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D4B0350-5CF9-4E24-83BC-917F40DC6736}"/>
              </a:ext>
            </a:extLst>
          </p:cNvPr>
          <p:cNvSpPr>
            <a:spLocks noGrp="1"/>
          </p:cNvSpPr>
          <p:nvPr>
            <p:ph type="body" idx="1"/>
          </p:nvPr>
        </p:nvSpPr>
        <p:spPr/>
        <p:txBody>
          <a:bodyPr/>
          <a:lstStyle/>
          <a:p>
            <a:r>
              <a:rPr lang="en-US" dirty="0"/>
              <a:t>Requires all participants to conduct themselves in an appropriate and respectful manner</a:t>
            </a:r>
          </a:p>
          <a:p>
            <a:r>
              <a:rPr lang="en-US" dirty="0"/>
              <a:t>Advisors and panelists may not ask repetitive or argumentative questions</a:t>
            </a:r>
          </a:p>
          <a:p>
            <a:r>
              <a:rPr lang="en-US" dirty="0"/>
              <a:t>Participants may not raise their voices or yell and may not interrupt others when speaking</a:t>
            </a:r>
          </a:p>
        </p:txBody>
      </p:sp>
      <p:sp>
        <p:nvSpPr>
          <p:cNvPr id="3" name="Slide Number Placeholder 2">
            <a:extLst>
              <a:ext uri="{FF2B5EF4-FFF2-40B4-BE49-F238E27FC236}">
                <a16:creationId xmlns:a16="http://schemas.microsoft.com/office/drawing/2014/main" id="{94F08C02-5DA2-4AA8-ADE5-C82761B17523}"/>
              </a:ext>
            </a:extLst>
          </p:cNvPr>
          <p:cNvSpPr>
            <a:spLocks noGrp="1"/>
          </p:cNvSpPr>
          <p:nvPr>
            <p:ph type="sldNum" idx="12"/>
          </p:nvPr>
        </p:nvSpPr>
        <p:spPr/>
        <p:txBody>
          <a:bodyPr/>
          <a:lstStyle/>
          <a:p>
            <a:fld id="{00000000-1234-1234-1234-123412341234}" type="slidenum">
              <a:rPr lang="uk-UA" smtClean="0"/>
              <a:pPr/>
              <a:t>70</a:t>
            </a:fld>
            <a:endParaRPr lang="uk-UA" dirty="0"/>
          </a:p>
        </p:txBody>
      </p:sp>
      <p:sp>
        <p:nvSpPr>
          <p:cNvPr id="4" name="Title 3">
            <a:extLst>
              <a:ext uri="{FF2B5EF4-FFF2-40B4-BE49-F238E27FC236}">
                <a16:creationId xmlns:a16="http://schemas.microsoft.com/office/drawing/2014/main" id="{97057199-3CBA-4478-B17D-57611535C55A}"/>
              </a:ext>
            </a:extLst>
          </p:cNvPr>
          <p:cNvSpPr>
            <a:spLocks noGrp="1"/>
          </p:cNvSpPr>
          <p:nvPr>
            <p:ph type="title"/>
          </p:nvPr>
        </p:nvSpPr>
        <p:spPr/>
        <p:txBody>
          <a:bodyPr/>
          <a:lstStyle/>
          <a:p>
            <a:r>
              <a:rPr lang="en-US" dirty="0"/>
              <a:t>Rules of Decorum</a:t>
            </a:r>
          </a:p>
        </p:txBody>
      </p:sp>
    </p:spTree>
    <p:extLst>
      <p:ext uri="{BB962C8B-B14F-4D97-AF65-F5344CB8AC3E}">
        <p14:creationId xmlns:p14="http://schemas.microsoft.com/office/powerpoint/2010/main" val="341450434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D4B0350-5CF9-4E24-83BC-917F40DC6736}"/>
              </a:ext>
            </a:extLst>
          </p:cNvPr>
          <p:cNvSpPr>
            <a:spLocks noGrp="1"/>
          </p:cNvSpPr>
          <p:nvPr>
            <p:ph type="body" idx="1"/>
          </p:nvPr>
        </p:nvSpPr>
        <p:spPr>
          <a:xfrm>
            <a:off x="1223831" y="1600233"/>
            <a:ext cx="8838803" cy="3918000"/>
          </a:xfrm>
        </p:spPr>
        <p:txBody>
          <a:bodyPr/>
          <a:lstStyle/>
          <a:p>
            <a:r>
              <a:rPr lang="en-US" dirty="0"/>
              <a:t>Hearing Chair:</a:t>
            </a:r>
          </a:p>
          <a:p>
            <a:pPr lvl="1"/>
            <a:r>
              <a:rPr lang="en-US" dirty="0">
                <a:latin typeface="+mn-lt"/>
              </a:rPr>
              <a:t>Provides preliminary decisions on relevancy of topics for the hearing, and </a:t>
            </a:r>
            <a:r>
              <a:rPr lang="en-US" i="1" dirty="0">
                <a:latin typeface="+mn-lt"/>
              </a:rPr>
              <a:t>makes final relevancy determinations</a:t>
            </a:r>
            <a:r>
              <a:rPr lang="en-US" dirty="0">
                <a:latin typeface="+mn-lt"/>
              </a:rPr>
              <a:t> for questions asked at the hearing</a:t>
            </a:r>
          </a:p>
          <a:p>
            <a:pPr lvl="1"/>
            <a:r>
              <a:rPr lang="en-US" dirty="0">
                <a:latin typeface="+mn-lt"/>
              </a:rPr>
              <a:t>Provides </a:t>
            </a:r>
            <a:r>
              <a:rPr lang="en-US" i="1" dirty="0">
                <a:latin typeface="+mn-lt"/>
              </a:rPr>
              <a:t>explanations</a:t>
            </a:r>
            <a:r>
              <a:rPr lang="en-US" dirty="0">
                <a:latin typeface="+mn-lt"/>
              </a:rPr>
              <a:t> during the hearing if questions are excluded based on relevance</a:t>
            </a:r>
          </a:p>
          <a:p>
            <a:pPr lvl="1"/>
            <a:r>
              <a:rPr lang="en-US" dirty="0">
                <a:latin typeface="+mn-lt"/>
              </a:rPr>
              <a:t>Summarizes the hearing panel’s decision in a written document</a:t>
            </a:r>
          </a:p>
          <a:p>
            <a:pPr lvl="1"/>
            <a:endParaRPr lang="en-US" dirty="0">
              <a:latin typeface="+mn-lt"/>
            </a:endParaRPr>
          </a:p>
          <a:p>
            <a:endParaRPr lang="en-US" dirty="0"/>
          </a:p>
        </p:txBody>
      </p:sp>
      <p:sp>
        <p:nvSpPr>
          <p:cNvPr id="3" name="Slide Number Placeholder 2">
            <a:extLst>
              <a:ext uri="{FF2B5EF4-FFF2-40B4-BE49-F238E27FC236}">
                <a16:creationId xmlns:a16="http://schemas.microsoft.com/office/drawing/2014/main" id="{94F08C02-5DA2-4AA8-ADE5-C82761B17523}"/>
              </a:ext>
            </a:extLst>
          </p:cNvPr>
          <p:cNvSpPr>
            <a:spLocks noGrp="1"/>
          </p:cNvSpPr>
          <p:nvPr>
            <p:ph type="sldNum" idx="12"/>
          </p:nvPr>
        </p:nvSpPr>
        <p:spPr/>
        <p:txBody>
          <a:bodyPr/>
          <a:lstStyle/>
          <a:p>
            <a:fld id="{00000000-1234-1234-1234-123412341234}" type="slidenum">
              <a:rPr lang="uk-UA" smtClean="0"/>
              <a:pPr/>
              <a:t>71</a:t>
            </a:fld>
            <a:endParaRPr lang="uk-UA" dirty="0"/>
          </a:p>
        </p:txBody>
      </p:sp>
      <p:sp>
        <p:nvSpPr>
          <p:cNvPr id="4" name="Title 3">
            <a:extLst>
              <a:ext uri="{FF2B5EF4-FFF2-40B4-BE49-F238E27FC236}">
                <a16:creationId xmlns:a16="http://schemas.microsoft.com/office/drawing/2014/main" id="{97057199-3CBA-4478-B17D-57611535C55A}"/>
              </a:ext>
            </a:extLst>
          </p:cNvPr>
          <p:cNvSpPr>
            <a:spLocks noGrp="1"/>
          </p:cNvSpPr>
          <p:nvPr>
            <p:ph type="title"/>
          </p:nvPr>
        </p:nvSpPr>
        <p:spPr/>
        <p:txBody>
          <a:bodyPr/>
          <a:lstStyle/>
          <a:p>
            <a:r>
              <a:rPr lang="en-US" dirty="0"/>
              <a:t>Hearing Chair</a:t>
            </a:r>
          </a:p>
        </p:txBody>
      </p:sp>
    </p:spTree>
    <p:extLst>
      <p:ext uri="{BB962C8B-B14F-4D97-AF65-F5344CB8AC3E}">
        <p14:creationId xmlns:p14="http://schemas.microsoft.com/office/powerpoint/2010/main" val="183634169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D4B0350-5CF9-4E24-83BC-917F40DC6736}"/>
              </a:ext>
            </a:extLst>
          </p:cNvPr>
          <p:cNvSpPr>
            <a:spLocks noGrp="1"/>
          </p:cNvSpPr>
          <p:nvPr>
            <p:ph type="body" idx="1"/>
          </p:nvPr>
        </p:nvSpPr>
        <p:spPr>
          <a:xfrm>
            <a:off x="1020630" y="1600233"/>
            <a:ext cx="9147836" cy="3918000"/>
          </a:xfrm>
        </p:spPr>
        <p:txBody>
          <a:bodyPr/>
          <a:lstStyle/>
          <a:p>
            <a:r>
              <a:rPr lang="en-US" dirty="0"/>
              <a:t>Hearings conducted using video-conferencing technology</a:t>
            </a:r>
          </a:p>
          <a:p>
            <a:r>
              <a:rPr lang="en-US" dirty="0"/>
              <a:t>Hearing chair makes opening remarks, including the identity of the Parties and their advisors, what university policy violation(s) are alleged to have occurred, the application of the preponderance of the evidence standard, and a review of the expectations outlined in the Rules of Decorum. </a:t>
            </a:r>
          </a:p>
          <a:p>
            <a:r>
              <a:rPr lang="en-US" dirty="0"/>
              <a:t>Parties have the opportunity to make opening statements (Advisors may not make opening statements, only Parties)</a:t>
            </a:r>
          </a:p>
        </p:txBody>
      </p:sp>
      <p:sp>
        <p:nvSpPr>
          <p:cNvPr id="3" name="Slide Number Placeholder 2">
            <a:extLst>
              <a:ext uri="{FF2B5EF4-FFF2-40B4-BE49-F238E27FC236}">
                <a16:creationId xmlns:a16="http://schemas.microsoft.com/office/drawing/2014/main" id="{94F08C02-5DA2-4AA8-ADE5-C82761B17523}"/>
              </a:ext>
            </a:extLst>
          </p:cNvPr>
          <p:cNvSpPr>
            <a:spLocks noGrp="1"/>
          </p:cNvSpPr>
          <p:nvPr>
            <p:ph type="sldNum" idx="12"/>
          </p:nvPr>
        </p:nvSpPr>
        <p:spPr/>
        <p:txBody>
          <a:bodyPr/>
          <a:lstStyle/>
          <a:p>
            <a:fld id="{00000000-1234-1234-1234-123412341234}" type="slidenum">
              <a:rPr lang="uk-UA" smtClean="0"/>
              <a:pPr/>
              <a:t>72</a:t>
            </a:fld>
            <a:endParaRPr lang="uk-UA" dirty="0"/>
          </a:p>
        </p:txBody>
      </p:sp>
      <p:sp>
        <p:nvSpPr>
          <p:cNvPr id="4" name="Title 3">
            <a:extLst>
              <a:ext uri="{FF2B5EF4-FFF2-40B4-BE49-F238E27FC236}">
                <a16:creationId xmlns:a16="http://schemas.microsoft.com/office/drawing/2014/main" id="{97057199-3CBA-4478-B17D-57611535C55A}"/>
              </a:ext>
            </a:extLst>
          </p:cNvPr>
          <p:cNvSpPr>
            <a:spLocks noGrp="1"/>
          </p:cNvSpPr>
          <p:nvPr>
            <p:ph type="title"/>
          </p:nvPr>
        </p:nvSpPr>
        <p:spPr/>
        <p:txBody>
          <a:bodyPr/>
          <a:lstStyle/>
          <a:p>
            <a:r>
              <a:rPr lang="en-US" dirty="0"/>
              <a:t>Hearing</a:t>
            </a:r>
          </a:p>
        </p:txBody>
      </p:sp>
    </p:spTree>
    <p:extLst>
      <p:ext uri="{BB962C8B-B14F-4D97-AF65-F5344CB8AC3E}">
        <p14:creationId xmlns:p14="http://schemas.microsoft.com/office/powerpoint/2010/main" val="87090467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D4B0350-5CF9-4E24-83BC-917F40DC6736}"/>
              </a:ext>
            </a:extLst>
          </p:cNvPr>
          <p:cNvSpPr>
            <a:spLocks noGrp="1"/>
          </p:cNvSpPr>
          <p:nvPr>
            <p:ph type="body" idx="1"/>
          </p:nvPr>
        </p:nvSpPr>
        <p:spPr>
          <a:xfrm>
            <a:off x="1181497" y="1600233"/>
            <a:ext cx="8986970" cy="3918000"/>
          </a:xfrm>
        </p:spPr>
        <p:txBody>
          <a:bodyPr/>
          <a:lstStyle/>
          <a:p>
            <a:r>
              <a:rPr lang="en-US" dirty="0"/>
              <a:t>Complainant invited to </a:t>
            </a:r>
            <a:r>
              <a:rPr lang="en-US" i="1" dirty="0"/>
              <a:t>answer relevant questions from the hearing panel</a:t>
            </a:r>
          </a:p>
          <a:p>
            <a:r>
              <a:rPr lang="en-US" dirty="0"/>
              <a:t>After the panel’s questions are completed, the Respondent’s advisor may engage in cross examination of the Complainant. Up to Complainant whether they will answer.</a:t>
            </a:r>
          </a:p>
          <a:p>
            <a:r>
              <a:rPr lang="en-US" i="1" dirty="0"/>
              <a:t>The hearing chair will determine if each question from the advisor is relevant before the Complainant answers</a:t>
            </a:r>
          </a:p>
          <a:p>
            <a:r>
              <a:rPr lang="en-US" dirty="0"/>
              <a:t>If the Respondent and their advisor does not appear at the hearing, the university will provide an advisor to conduct the cross examination of the Complainant.</a:t>
            </a:r>
          </a:p>
          <a:p>
            <a:endParaRPr lang="en-US" dirty="0"/>
          </a:p>
        </p:txBody>
      </p:sp>
      <p:sp>
        <p:nvSpPr>
          <p:cNvPr id="3" name="Slide Number Placeholder 2">
            <a:extLst>
              <a:ext uri="{FF2B5EF4-FFF2-40B4-BE49-F238E27FC236}">
                <a16:creationId xmlns:a16="http://schemas.microsoft.com/office/drawing/2014/main" id="{94F08C02-5DA2-4AA8-ADE5-C82761B17523}"/>
              </a:ext>
            </a:extLst>
          </p:cNvPr>
          <p:cNvSpPr>
            <a:spLocks noGrp="1"/>
          </p:cNvSpPr>
          <p:nvPr>
            <p:ph type="sldNum" idx="12"/>
          </p:nvPr>
        </p:nvSpPr>
        <p:spPr/>
        <p:txBody>
          <a:bodyPr/>
          <a:lstStyle/>
          <a:p>
            <a:fld id="{00000000-1234-1234-1234-123412341234}" type="slidenum">
              <a:rPr lang="uk-UA" smtClean="0"/>
              <a:pPr/>
              <a:t>73</a:t>
            </a:fld>
            <a:endParaRPr lang="uk-UA" dirty="0"/>
          </a:p>
        </p:txBody>
      </p:sp>
      <p:sp>
        <p:nvSpPr>
          <p:cNvPr id="4" name="Title 3">
            <a:extLst>
              <a:ext uri="{FF2B5EF4-FFF2-40B4-BE49-F238E27FC236}">
                <a16:creationId xmlns:a16="http://schemas.microsoft.com/office/drawing/2014/main" id="{97057199-3CBA-4478-B17D-57611535C55A}"/>
              </a:ext>
            </a:extLst>
          </p:cNvPr>
          <p:cNvSpPr>
            <a:spLocks noGrp="1"/>
          </p:cNvSpPr>
          <p:nvPr>
            <p:ph type="title"/>
          </p:nvPr>
        </p:nvSpPr>
        <p:spPr/>
        <p:txBody>
          <a:bodyPr/>
          <a:lstStyle/>
          <a:p>
            <a:r>
              <a:rPr lang="en-US" dirty="0"/>
              <a:t>Hearing – Complainant’s testimony</a:t>
            </a:r>
          </a:p>
        </p:txBody>
      </p:sp>
    </p:spTree>
    <p:extLst>
      <p:ext uri="{BB962C8B-B14F-4D97-AF65-F5344CB8AC3E}">
        <p14:creationId xmlns:p14="http://schemas.microsoft.com/office/powerpoint/2010/main" val="102764851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D4B0350-5CF9-4E24-83BC-917F40DC6736}"/>
              </a:ext>
            </a:extLst>
          </p:cNvPr>
          <p:cNvSpPr>
            <a:spLocks noGrp="1"/>
          </p:cNvSpPr>
          <p:nvPr>
            <p:ph type="body" idx="1"/>
          </p:nvPr>
        </p:nvSpPr>
        <p:spPr>
          <a:xfrm>
            <a:off x="1105297" y="1600233"/>
            <a:ext cx="8838803" cy="3918000"/>
          </a:xfrm>
        </p:spPr>
        <p:txBody>
          <a:bodyPr/>
          <a:lstStyle/>
          <a:p>
            <a:r>
              <a:rPr lang="en-US" dirty="0"/>
              <a:t>Respondent invited to </a:t>
            </a:r>
            <a:r>
              <a:rPr lang="en-US" i="1" dirty="0"/>
              <a:t>answer relevant questions from the hearing panel</a:t>
            </a:r>
          </a:p>
          <a:p>
            <a:r>
              <a:rPr lang="en-US" dirty="0"/>
              <a:t>After the panel’s questions are completed, the Complainant’s advisor may engage in cross examination of the Respondent. Up to Respondent whether they will answer.</a:t>
            </a:r>
          </a:p>
          <a:p>
            <a:r>
              <a:rPr lang="en-US" i="1" dirty="0"/>
              <a:t>The hearing chair will determine if each question from the advisor is relevant before the Respondent answers</a:t>
            </a:r>
          </a:p>
          <a:p>
            <a:endParaRPr lang="en-US" dirty="0"/>
          </a:p>
        </p:txBody>
      </p:sp>
      <p:sp>
        <p:nvSpPr>
          <p:cNvPr id="3" name="Slide Number Placeholder 2">
            <a:extLst>
              <a:ext uri="{FF2B5EF4-FFF2-40B4-BE49-F238E27FC236}">
                <a16:creationId xmlns:a16="http://schemas.microsoft.com/office/drawing/2014/main" id="{94F08C02-5DA2-4AA8-ADE5-C82761B17523}"/>
              </a:ext>
            </a:extLst>
          </p:cNvPr>
          <p:cNvSpPr>
            <a:spLocks noGrp="1"/>
          </p:cNvSpPr>
          <p:nvPr>
            <p:ph type="sldNum" idx="12"/>
          </p:nvPr>
        </p:nvSpPr>
        <p:spPr/>
        <p:txBody>
          <a:bodyPr/>
          <a:lstStyle/>
          <a:p>
            <a:fld id="{00000000-1234-1234-1234-123412341234}" type="slidenum">
              <a:rPr lang="uk-UA" smtClean="0"/>
              <a:pPr/>
              <a:t>74</a:t>
            </a:fld>
            <a:endParaRPr lang="uk-UA" dirty="0"/>
          </a:p>
        </p:txBody>
      </p:sp>
      <p:sp>
        <p:nvSpPr>
          <p:cNvPr id="4" name="Title 3">
            <a:extLst>
              <a:ext uri="{FF2B5EF4-FFF2-40B4-BE49-F238E27FC236}">
                <a16:creationId xmlns:a16="http://schemas.microsoft.com/office/drawing/2014/main" id="{97057199-3CBA-4478-B17D-57611535C55A}"/>
              </a:ext>
            </a:extLst>
          </p:cNvPr>
          <p:cNvSpPr>
            <a:spLocks noGrp="1"/>
          </p:cNvSpPr>
          <p:nvPr>
            <p:ph type="title"/>
          </p:nvPr>
        </p:nvSpPr>
        <p:spPr/>
        <p:txBody>
          <a:bodyPr/>
          <a:lstStyle/>
          <a:p>
            <a:r>
              <a:rPr lang="en-US" dirty="0"/>
              <a:t>Hearing – Respondent’s testimony</a:t>
            </a:r>
          </a:p>
        </p:txBody>
      </p:sp>
    </p:spTree>
    <p:extLst>
      <p:ext uri="{BB962C8B-B14F-4D97-AF65-F5344CB8AC3E}">
        <p14:creationId xmlns:p14="http://schemas.microsoft.com/office/powerpoint/2010/main" val="392690548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D4B0350-5CF9-4E24-83BC-917F40DC6736}"/>
              </a:ext>
            </a:extLst>
          </p:cNvPr>
          <p:cNvSpPr>
            <a:spLocks noGrp="1"/>
          </p:cNvSpPr>
          <p:nvPr>
            <p:ph type="body" idx="1"/>
          </p:nvPr>
        </p:nvSpPr>
        <p:spPr>
          <a:xfrm>
            <a:off x="1164564" y="1600233"/>
            <a:ext cx="8838803" cy="3918000"/>
          </a:xfrm>
        </p:spPr>
        <p:txBody>
          <a:bodyPr/>
          <a:lstStyle/>
          <a:p>
            <a:r>
              <a:rPr lang="en-US" dirty="0"/>
              <a:t>After the Parties have been questioned, the hearing chair will call each witness requested by either Party or determined by the Hearing Panel to be </a:t>
            </a:r>
            <a:r>
              <a:rPr lang="en-US"/>
              <a:t>necessary.</a:t>
            </a:r>
            <a:endParaRPr lang="en-US" dirty="0"/>
          </a:p>
          <a:p>
            <a:r>
              <a:rPr lang="en-US" i="1" dirty="0"/>
              <a:t>Each witness will be questioned by the hearing panel</a:t>
            </a:r>
            <a:r>
              <a:rPr lang="en-US" dirty="0"/>
              <a:t>, and then by each Party’s advisor (alternating which Party questions first). Again it is up to the witness whether they will answer the questions asked of them. </a:t>
            </a:r>
          </a:p>
          <a:p>
            <a:r>
              <a:rPr lang="en-US" i="1" dirty="0"/>
              <a:t>Hearing chair will determine if each question from the advisors is relevant before the witness answers</a:t>
            </a:r>
          </a:p>
        </p:txBody>
      </p:sp>
      <p:sp>
        <p:nvSpPr>
          <p:cNvPr id="3" name="Slide Number Placeholder 2">
            <a:extLst>
              <a:ext uri="{FF2B5EF4-FFF2-40B4-BE49-F238E27FC236}">
                <a16:creationId xmlns:a16="http://schemas.microsoft.com/office/drawing/2014/main" id="{94F08C02-5DA2-4AA8-ADE5-C82761B17523}"/>
              </a:ext>
            </a:extLst>
          </p:cNvPr>
          <p:cNvSpPr>
            <a:spLocks noGrp="1"/>
          </p:cNvSpPr>
          <p:nvPr>
            <p:ph type="sldNum" idx="12"/>
          </p:nvPr>
        </p:nvSpPr>
        <p:spPr/>
        <p:txBody>
          <a:bodyPr/>
          <a:lstStyle/>
          <a:p>
            <a:fld id="{00000000-1234-1234-1234-123412341234}" type="slidenum">
              <a:rPr lang="uk-UA" smtClean="0"/>
              <a:pPr/>
              <a:t>75</a:t>
            </a:fld>
            <a:endParaRPr lang="uk-UA" dirty="0"/>
          </a:p>
        </p:txBody>
      </p:sp>
      <p:sp>
        <p:nvSpPr>
          <p:cNvPr id="4" name="Title 3">
            <a:extLst>
              <a:ext uri="{FF2B5EF4-FFF2-40B4-BE49-F238E27FC236}">
                <a16:creationId xmlns:a16="http://schemas.microsoft.com/office/drawing/2014/main" id="{97057199-3CBA-4478-B17D-57611535C55A}"/>
              </a:ext>
            </a:extLst>
          </p:cNvPr>
          <p:cNvSpPr>
            <a:spLocks noGrp="1"/>
          </p:cNvSpPr>
          <p:nvPr>
            <p:ph type="title"/>
          </p:nvPr>
        </p:nvSpPr>
        <p:spPr/>
        <p:txBody>
          <a:bodyPr/>
          <a:lstStyle/>
          <a:p>
            <a:r>
              <a:rPr lang="en-US" dirty="0"/>
              <a:t>Hearing</a:t>
            </a:r>
          </a:p>
        </p:txBody>
      </p:sp>
    </p:spTree>
    <p:extLst>
      <p:ext uri="{BB962C8B-B14F-4D97-AF65-F5344CB8AC3E}">
        <p14:creationId xmlns:p14="http://schemas.microsoft.com/office/powerpoint/2010/main" val="74681978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D4B0350-5CF9-4E24-83BC-917F40DC6736}"/>
              </a:ext>
            </a:extLst>
          </p:cNvPr>
          <p:cNvSpPr>
            <a:spLocks noGrp="1"/>
          </p:cNvSpPr>
          <p:nvPr>
            <p:ph type="body" idx="1"/>
          </p:nvPr>
        </p:nvSpPr>
        <p:spPr/>
        <p:txBody>
          <a:bodyPr/>
          <a:lstStyle/>
          <a:p>
            <a:r>
              <a:rPr lang="en-US" sz="2400" dirty="0"/>
              <a:t>In August 2021, the DOE released guidance that stated they would cease to enforce §106.45(b)(6)(</a:t>
            </a:r>
            <a:r>
              <a:rPr lang="en-US" sz="2400" dirty="0" err="1"/>
              <a:t>i</a:t>
            </a:r>
            <a:r>
              <a:rPr lang="en-US" sz="2400" dirty="0"/>
              <a:t>) of the Title IX Final Rule regarding the prohibition against statements not subject to cross-examination. </a:t>
            </a:r>
          </a:p>
          <a:p>
            <a:r>
              <a:rPr lang="en-US" sz="2400" dirty="0"/>
              <a:t>Hearing panelists may now consider a statement that is made by a Party or witness during the investigation or hearing without that statement being subject to cross-examination at a live hearing in reaching a determination of responsibility.</a:t>
            </a:r>
          </a:p>
        </p:txBody>
      </p:sp>
      <p:sp>
        <p:nvSpPr>
          <p:cNvPr id="3" name="Slide Number Placeholder 2">
            <a:extLst>
              <a:ext uri="{FF2B5EF4-FFF2-40B4-BE49-F238E27FC236}">
                <a16:creationId xmlns:a16="http://schemas.microsoft.com/office/drawing/2014/main" id="{94F08C02-5DA2-4AA8-ADE5-C82761B17523}"/>
              </a:ext>
            </a:extLst>
          </p:cNvPr>
          <p:cNvSpPr>
            <a:spLocks noGrp="1"/>
          </p:cNvSpPr>
          <p:nvPr>
            <p:ph type="sldNum" idx="12"/>
          </p:nvPr>
        </p:nvSpPr>
        <p:spPr/>
        <p:txBody>
          <a:bodyPr/>
          <a:lstStyle/>
          <a:p>
            <a:fld id="{00000000-1234-1234-1234-123412341234}" type="slidenum">
              <a:rPr lang="uk-UA" smtClean="0"/>
              <a:pPr/>
              <a:t>76</a:t>
            </a:fld>
            <a:endParaRPr lang="uk-UA" dirty="0"/>
          </a:p>
        </p:txBody>
      </p:sp>
      <p:sp>
        <p:nvSpPr>
          <p:cNvPr id="4" name="Title 3">
            <a:extLst>
              <a:ext uri="{FF2B5EF4-FFF2-40B4-BE49-F238E27FC236}">
                <a16:creationId xmlns:a16="http://schemas.microsoft.com/office/drawing/2014/main" id="{97057199-3CBA-4478-B17D-57611535C55A}"/>
              </a:ext>
            </a:extLst>
          </p:cNvPr>
          <p:cNvSpPr>
            <a:spLocks noGrp="1"/>
          </p:cNvSpPr>
          <p:nvPr>
            <p:ph type="title"/>
          </p:nvPr>
        </p:nvSpPr>
        <p:spPr/>
        <p:txBody>
          <a:bodyPr/>
          <a:lstStyle/>
          <a:p>
            <a:r>
              <a:rPr lang="en-US" dirty="0"/>
              <a:t>Reminder of 2021 Revision to the TIX Policy </a:t>
            </a:r>
          </a:p>
        </p:txBody>
      </p:sp>
    </p:spTree>
    <p:extLst>
      <p:ext uri="{BB962C8B-B14F-4D97-AF65-F5344CB8AC3E}">
        <p14:creationId xmlns:p14="http://schemas.microsoft.com/office/powerpoint/2010/main" val="373566824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D4B0350-5CF9-4E24-83BC-917F40DC6736}"/>
              </a:ext>
            </a:extLst>
          </p:cNvPr>
          <p:cNvSpPr>
            <a:spLocks noGrp="1"/>
          </p:cNvSpPr>
          <p:nvPr>
            <p:ph type="body" idx="1"/>
          </p:nvPr>
        </p:nvSpPr>
        <p:spPr/>
        <p:txBody>
          <a:bodyPr/>
          <a:lstStyle/>
          <a:p>
            <a:r>
              <a:rPr lang="en-US" sz="2400" dirty="0"/>
              <a:t>A Party or Witness may choose not attend the live hearing at all and their statement provided during the investigation may be considered by the hearing panel as part of the deliberations. </a:t>
            </a:r>
          </a:p>
          <a:p>
            <a:r>
              <a:rPr lang="en-US" sz="2400" dirty="0"/>
              <a:t>A Party or Witness may choose to attend the live hearing and answer some or all of the questions asked of them by the hearing panel OR the advisor. If the Party or witness refuses to answer questions, the entirety of their statement during the investigation and the information they provide at the hearing may be considered by the hearing panel as part of the deliberations. </a:t>
            </a:r>
          </a:p>
        </p:txBody>
      </p:sp>
      <p:sp>
        <p:nvSpPr>
          <p:cNvPr id="3" name="Slide Number Placeholder 2">
            <a:extLst>
              <a:ext uri="{FF2B5EF4-FFF2-40B4-BE49-F238E27FC236}">
                <a16:creationId xmlns:a16="http://schemas.microsoft.com/office/drawing/2014/main" id="{94F08C02-5DA2-4AA8-ADE5-C82761B17523}"/>
              </a:ext>
            </a:extLst>
          </p:cNvPr>
          <p:cNvSpPr>
            <a:spLocks noGrp="1"/>
          </p:cNvSpPr>
          <p:nvPr>
            <p:ph type="sldNum" idx="12"/>
          </p:nvPr>
        </p:nvSpPr>
        <p:spPr/>
        <p:txBody>
          <a:bodyPr/>
          <a:lstStyle/>
          <a:p>
            <a:fld id="{00000000-1234-1234-1234-123412341234}" type="slidenum">
              <a:rPr lang="uk-UA" smtClean="0"/>
              <a:pPr/>
              <a:t>77</a:t>
            </a:fld>
            <a:endParaRPr lang="uk-UA" dirty="0"/>
          </a:p>
        </p:txBody>
      </p:sp>
      <p:sp>
        <p:nvSpPr>
          <p:cNvPr id="4" name="Title 3">
            <a:extLst>
              <a:ext uri="{FF2B5EF4-FFF2-40B4-BE49-F238E27FC236}">
                <a16:creationId xmlns:a16="http://schemas.microsoft.com/office/drawing/2014/main" id="{97057199-3CBA-4478-B17D-57611535C55A}"/>
              </a:ext>
            </a:extLst>
          </p:cNvPr>
          <p:cNvSpPr>
            <a:spLocks noGrp="1"/>
          </p:cNvSpPr>
          <p:nvPr>
            <p:ph type="title"/>
          </p:nvPr>
        </p:nvSpPr>
        <p:spPr/>
        <p:txBody>
          <a:bodyPr/>
          <a:lstStyle/>
          <a:p>
            <a:r>
              <a:rPr lang="en-US" dirty="0"/>
              <a:t>Implications of 2021 Policy Change</a:t>
            </a:r>
          </a:p>
        </p:txBody>
      </p:sp>
    </p:spTree>
    <p:extLst>
      <p:ext uri="{BB962C8B-B14F-4D97-AF65-F5344CB8AC3E}">
        <p14:creationId xmlns:p14="http://schemas.microsoft.com/office/powerpoint/2010/main" val="252825423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D4B0350-5CF9-4E24-83BC-917F40DC6736}"/>
              </a:ext>
            </a:extLst>
          </p:cNvPr>
          <p:cNvSpPr>
            <a:spLocks noGrp="1"/>
          </p:cNvSpPr>
          <p:nvPr>
            <p:ph type="body" idx="1"/>
          </p:nvPr>
        </p:nvSpPr>
        <p:spPr/>
        <p:txBody>
          <a:bodyPr/>
          <a:lstStyle/>
          <a:p>
            <a:pPr marL="84646" indent="0">
              <a:buNone/>
            </a:pPr>
            <a:r>
              <a:rPr lang="en-US" sz="2400" dirty="0"/>
              <a:t>If the hearing panel has unanswered questions or concerns that are not addressed because the hearing panel is unable to question a Party or witness, this may impact the deliberations and ultimate decision of the hearing panel. </a:t>
            </a:r>
          </a:p>
        </p:txBody>
      </p:sp>
      <p:sp>
        <p:nvSpPr>
          <p:cNvPr id="3" name="Slide Number Placeholder 2">
            <a:extLst>
              <a:ext uri="{FF2B5EF4-FFF2-40B4-BE49-F238E27FC236}">
                <a16:creationId xmlns:a16="http://schemas.microsoft.com/office/drawing/2014/main" id="{94F08C02-5DA2-4AA8-ADE5-C82761B17523}"/>
              </a:ext>
            </a:extLst>
          </p:cNvPr>
          <p:cNvSpPr>
            <a:spLocks noGrp="1"/>
          </p:cNvSpPr>
          <p:nvPr>
            <p:ph type="sldNum" idx="12"/>
          </p:nvPr>
        </p:nvSpPr>
        <p:spPr/>
        <p:txBody>
          <a:bodyPr/>
          <a:lstStyle/>
          <a:p>
            <a:fld id="{00000000-1234-1234-1234-123412341234}" type="slidenum">
              <a:rPr lang="uk-UA" smtClean="0"/>
              <a:pPr/>
              <a:t>78</a:t>
            </a:fld>
            <a:endParaRPr lang="uk-UA" dirty="0"/>
          </a:p>
        </p:txBody>
      </p:sp>
      <p:sp>
        <p:nvSpPr>
          <p:cNvPr id="4" name="Title 3">
            <a:extLst>
              <a:ext uri="{FF2B5EF4-FFF2-40B4-BE49-F238E27FC236}">
                <a16:creationId xmlns:a16="http://schemas.microsoft.com/office/drawing/2014/main" id="{97057199-3CBA-4478-B17D-57611535C55A}"/>
              </a:ext>
            </a:extLst>
          </p:cNvPr>
          <p:cNvSpPr>
            <a:spLocks noGrp="1"/>
          </p:cNvSpPr>
          <p:nvPr>
            <p:ph type="title"/>
          </p:nvPr>
        </p:nvSpPr>
        <p:spPr/>
        <p:txBody>
          <a:bodyPr/>
          <a:lstStyle/>
          <a:p>
            <a:r>
              <a:rPr lang="en-US" dirty="0"/>
              <a:t>Implications of this Policy Change</a:t>
            </a:r>
          </a:p>
        </p:txBody>
      </p:sp>
    </p:spTree>
    <p:extLst>
      <p:ext uri="{BB962C8B-B14F-4D97-AF65-F5344CB8AC3E}">
        <p14:creationId xmlns:p14="http://schemas.microsoft.com/office/powerpoint/2010/main" val="196052688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D4B0350-5CF9-4E24-83BC-917F40DC6736}"/>
              </a:ext>
            </a:extLst>
          </p:cNvPr>
          <p:cNvSpPr>
            <a:spLocks noGrp="1"/>
          </p:cNvSpPr>
          <p:nvPr>
            <p:ph type="body" idx="1"/>
          </p:nvPr>
        </p:nvSpPr>
        <p:spPr>
          <a:xfrm>
            <a:off x="1173031" y="1600233"/>
            <a:ext cx="8838803" cy="3918000"/>
          </a:xfrm>
        </p:spPr>
        <p:txBody>
          <a:bodyPr/>
          <a:lstStyle/>
          <a:p>
            <a:r>
              <a:rPr lang="en-US" sz="2400" b="0" i="0" dirty="0">
                <a:solidFill>
                  <a:srgbClr val="333333"/>
                </a:solidFill>
                <a:effectLst/>
              </a:rPr>
              <a:t>If a Party or witness does not attend the hearing and submit to cross examination, </a:t>
            </a:r>
            <a:r>
              <a:rPr lang="en-US" sz="2400" b="1" i="1" dirty="0">
                <a:solidFill>
                  <a:srgbClr val="333333"/>
                </a:solidFill>
                <a:effectLst/>
                <a:highlight>
                  <a:srgbClr val="FFFF00"/>
                </a:highlight>
              </a:rPr>
              <a:t>the hearing panel may rely on any statement made by that Party or witness in reaching a determination regarding responsibility</a:t>
            </a:r>
            <a:r>
              <a:rPr lang="en-US" sz="2400" b="0" i="0" dirty="0">
                <a:solidFill>
                  <a:srgbClr val="333333"/>
                </a:solidFill>
                <a:effectLst/>
                <a:highlight>
                  <a:srgbClr val="FFFF00"/>
                </a:highlight>
              </a:rPr>
              <a:t>. </a:t>
            </a:r>
          </a:p>
          <a:p>
            <a:r>
              <a:rPr lang="en-US" sz="2400" b="0" i="0" dirty="0">
                <a:solidFill>
                  <a:srgbClr val="333333"/>
                </a:solidFill>
                <a:effectLst/>
              </a:rPr>
              <a:t>The hearing panel is not permitted to draw an inference about the determination regarding responsibility </a:t>
            </a:r>
            <a:r>
              <a:rPr lang="en-US" sz="2400" b="1" i="1" dirty="0">
                <a:solidFill>
                  <a:srgbClr val="333333"/>
                </a:solidFill>
                <a:effectLst/>
              </a:rPr>
              <a:t>based solely</a:t>
            </a:r>
            <a:r>
              <a:rPr lang="en-US" sz="2400" b="0" i="0" dirty="0">
                <a:solidFill>
                  <a:srgbClr val="333333"/>
                </a:solidFill>
                <a:effectLst/>
              </a:rPr>
              <a:t> on the absence of a Party or witness from the hearing or their refusal to answer questions from the hearing panel or during cross examination. But if there are questions left unanswered, they may impact the determination. </a:t>
            </a:r>
          </a:p>
        </p:txBody>
      </p:sp>
      <p:sp>
        <p:nvSpPr>
          <p:cNvPr id="3" name="Slide Number Placeholder 2">
            <a:extLst>
              <a:ext uri="{FF2B5EF4-FFF2-40B4-BE49-F238E27FC236}">
                <a16:creationId xmlns:a16="http://schemas.microsoft.com/office/drawing/2014/main" id="{94F08C02-5DA2-4AA8-ADE5-C82761B17523}"/>
              </a:ext>
            </a:extLst>
          </p:cNvPr>
          <p:cNvSpPr>
            <a:spLocks noGrp="1"/>
          </p:cNvSpPr>
          <p:nvPr>
            <p:ph type="sldNum" idx="12"/>
          </p:nvPr>
        </p:nvSpPr>
        <p:spPr/>
        <p:txBody>
          <a:bodyPr/>
          <a:lstStyle/>
          <a:p>
            <a:fld id="{00000000-1234-1234-1234-123412341234}" type="slidenum">
              <a:rPr lang="uk-UA" smtClean="0"/>
              <a:pPr/>
              <a:t>79</a:t>
            </a:fld>
            <a:endParaRPr lang="uk-UA" dirty="0"/>
          </a:p>
        </p:txBody>
      </p:sp>
      <p:sp>
        <p:nvSpPr>
          <p:cNvPr id="4" name="Title 3">
            <a:extLst>
              <a:ext uri="{FF2B5EF4-FFF2-40B4-BE49-F238E27FC236}">
                <a16:creationId xmlns:a16="http://schemas.microsoft.com/office/drawing/2014/main" id="{97057199-3CBA-4478-B17D-57611535C55A}"/>
              </a:ext>
            </a:extLst>
          </p:cNvPr>
          <p:cNvSpPr>
            <a:spLocks noGrp="1"/>
          </p:cNvSpPr>
          <p:nvPr>
            <p:ph type="title"/>
          </p:nvPr>
        </p:nvSpPr>
        <p:spPr/>
        <p:txBody>
          <a:bodyPr/>
          <a:lstStyle/>
          <a:p>
            <a:r>
              <a:rPr lang="en-US" dirty="0"/>
              <a:t>Hearing </a:t>
            </a:r>
          </a:p>
        </p:txBody>
      </p:sp>
    </p:spTree>
    <p:extLst>
      <p:ext uri="{BB962C8B-B14F-4D97-AF65-F5344CB8AC3E}">
        <p14:creationId xmlns:p14="http://schemas.microsoft.com/office/powerpoint/2010/main" val="4310181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D4B0350-5CF9-4E24-83BC-917F40DC6736}"/>
              </a:ext>
            </a:extLst>
          </p:cNvPr>
          <p:cNvSpPr>
            <a:spLocks noGrp="1"/>
          </p:cNvSpPr>
          <p:nvPr>
            <p:ph type="body" idx="1"/>
          </p:nvPr>
        </p:nvSpPr>
        <p:spPr/>
        <p:txBody>
          <a:bodyPr/>
          <a:lstStyle/>
          <a:p>
            <a:r>
              <a:rPr lang="en-US" dirty="0"/>
              <a:t>Regulations include specific requirements for the grievance process used to address formal complaints</a:t>
            </a:r>
          </a:p>
          <a:p>
            <a:r>
              <a:rPr lang="en-US" dirty="0"/>
              <a:t>Decision maker must be separate from investigator (no single investigator model)</a:t>
            </a:r>
          </a:p>
          <a:p>
            <a:r>
              <a:rPr lang="en-US" dirty="0"/>
              <a:t>Must include a live hearing with the opportunity for parties’ advisors to cross examine other parties/witnesses should those parties/witnesses decide to participate/respond. </a:t>
            </a:r>
          </a:p>
          <a:p>
            <a:endParaRPr lang="en-US" dirty="0"/>
          </a:p>
        </p:txBody>
      </p:sp>
      <p:sp>
        <p:nvSpPr>
          <p:cNvPr id="3" name="Slide Number Placeholder 2">
            <a:extLst>
              <a:ext uri="{FF2B5EF4-FFF2-40B4-BE49-F238E27FC236}">
                <a16:creationId xmlns:a16="http://schemas.microsoft.com/office/drawing/2014/main" id="{94F08C02-5DA2-4AA8-ADE5-C82761B17523}"/>
              </a:ext>
            </a:extLst>
          </p:cNvPr>
          <p:cNvSpPr>
            <a:spLocks noGrp="1"/>
          </p:cNvSpPr>
          <p:nvPr>
            <p:ph type="sldNum" idx="12"/>
          </p:nvPr>
        </p:nvSpPr>
        <p:spPr/>
        <p:txBody>
          <a:bodyPr/>
          <a:lstStyle/>
          <a:p>
            <a:fld id="{00000000-1234-1234-1234-123412341234}" type="slidenum">
              <a:rPr lang="uk-UA" smtClean="0"/>
              <a:pPr/>
              <a:t>8</a:t>
            </a:fld>
            <a:endParaRPr lang="uk-UA" dirty="0"/>
          </a:p>
        </p:txBody>
      </p:sp>
      <p:sp>
        <p:nvSpPr>
          <p:cNvPr id="4" name="Title 3">
            <a:extLst>
              <a:ext uri="{FF2B5EF4-FFF2-40B4-BE49-F238E27FC236}">
                <a16:creationId xmlns:a16="http://schemas.microsoft.com/office/drawing/2014/main" id="{97057199-3CBA-4478-B17D-57611535C55A}"/>
              </a:ext>
            </a:extLst>
          </p:cNvPr>
          <p:cNvSpPr>
            <a:spLocks noGrp="1"/>
          </p:cNvSpPr>
          <p:nvPr>
            <p:ph type="title"/>
          </p:nvPr>
        </p:nvSpPr>
        <p:spPr/>
        <p:txBody>
          <a:bodyPr/>
          <a:lstStyle/>
          <a:p>
            <a:r>
              <a:rPr lang="en-US" dirty="0"/>
              <a:t>Overview/Reminders of 2020 Regulations</a:t>
            </a:r>
          </a:p>
        </p:txBody>
      </p:sp>
    </p:spTree>
    <p:extLst>
      <p:ext uri="{BB962C8B-B14F-4D97-AF65-F5344CB8AC3E}">
        <p14:creationId xmlns:p14="http://schemas.microsoft.com/office/powerpoint/2010/main" val="351863444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D4B0350-5CF9-4E24-83BC-917F40DC6736}"/>
              </a:ext>
            </a:extLst>
          </p:cNvPr>
          <p:cNvSpPr>
            <a:spLocks noGrp="1"/>
          </p:cNvSpPr>
          <p:nvPr>
            <p:ph type="body" idx="1"/>
          </p:nvPr>
        </p:nvSpPr>
        <p:spPr>
          <a:xfrm>
            <a:off x="1189964" y="1600233"/>
            <a:ext cx="8838803" cy="3918000"/>
          </a:xfrm>
        </p:spPr>
        <p:txBody>
          <a:bodyPr/>
          <a:lstStyle/>
          <a:p>
            <a:r>
              <a:rPr lang="en-US" dirty="0"/>
              <a:t>Each Party will have the opportunity to make a closing statement (Advisors may not make closing statements, only Parties)</a:t>
            </a:r>
          </a:p>
          <a:p>
            <a:r>
              <a:rPr lang="en-US" b="0" i="0" dirty="0">
                <a:solidFill>
                  <a:srgbClr val="333333"/>
                </a:solidFill>
                <a:effectLst/>
              </a:rPr>
              <a:t>A closing statement may include a summary of the information shared during the hearing and the impact the Party believes it has on the decision before the hearing panel. </a:t>
            </a:r>
          </a:p>
          <a:p>
            <a:r>
              <a:rPr lang="en-US" b="0" i="0" dirty="0">
                <a:solidFill>
                  <a:srgbClr val="333333"/>
                </a:solidFill>
                <a:effectLst/>
              </a:rPr>
              <a:t>It may also include how the Party has been impacted by the allegations and what their desired outcome of the hearing is.</a:t>
            </a:r>
            <a:endParaRPr lang="en-US" dirty="0"/>
          </a:p>
        </p:txBody>
      </p:sp>
      <p:sp>
        <p:nvSpPr>
          <p:cNvPr id="3" name="Slide Number Placeholder 2">
            <a:extLst>
              <a:ext uri="{FF2B5EF4-FFF2-40B4-BE49-F238E27FC236}">
                <a16:creationId xmlns:a16="http://schemas.microsoft.com/office/drawing/2014/main" id="{94F08C02-5DA2-4AA8-ADE5-C82761B17523}"/>
              </a:ext>
            </a:extLst>
          </p:cNvPr>
          <p:cNvSpPr>
            <a:spLocks noGrp="1"/>
          </p:cNvSpPr>
          <p:nvPr>
            <p:ph type="sldNum" idx="12"/>
          </p:nvPr>
        </p:nvSpPr>
        <p:spPr/>
        <p:txBody>
          <a:bodyPr/>
          <a:lstStyle/>
          <a:p>
            <a:fld id="{00000000-1234-1234-1234-123412341234}" type="slidenum">
              <a:rPr lang="uk-UA" smtClean="0"/>
              <a:pPr/>
              <a:t>80</a:t>
            </a:fld>
            <a:endParaRPr lang="uk-UA" dirty="0"/>
          </a:p>
        </p:txBody>
      </p:sp>
      <p:sp>
        <p:nvSpPr>
          <p:cNvPr id="4" name="Title 3">
            <a:extLst>
              <a:ext uri="{FF2B5EF4-FFF2-40B4-BE49-F238E27FC236}">
                <a16:creationId xmlns:a16="http://schemas.microsoft.com/office/drawing/2014/main" id="{97057199-3CBA-4478-B17D-57611535C55A}"/>
              </a:ext>
            </a:extLst>
          </p:cNvPr>
          <p:cNvSpPr>
            <a:spLocks noGrp="1"/>
          </p:cNvSpPr>
          <p:nvPr>
            <p:ph type="title"/>
          </p:nvPr>
        </p:nvSpPr>
        <p:spPr/>
        <p:txBody>
          <a:bodyPr/>
          <a:lstStyle/>
          <a:p>
            <a:r>
              <a:rPr lang="en-US" dirty="0"/>
              <a:t>Hearing</a:t>
            </a:r>
          </a:p>
        </p:txBody>
      </p:sp>
    </p:spTree>
    <p:extLst>
      <p:ext uri="{BB962C8B-B14F-4D97-AF65-F5344CB8AC3E}">
        <p14:creationId xmlns:p14="http://schemas.microsoft.com/office/powerpoint/2010/main" val="309211984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40C035-A937-44AB-B81A-28BB1298F046}"/>
              </a:ext>
            </a:extLst>
          </p:cNvPr>
          <p:cNvSpPr>
            <a:spLocks noGrp="1"/>
          </p:cNvSpPr>
          <p:nvPr>
            <p:ph type="ctrTitle"/>
          </p:nvPr>
        </p:nvSpPr>
        <p:spPr/>
        <p:txBody>
          <a:bodyPr/>
          <a:lstStyle/>
          <a:p>
            <a:r>
              <a:rPr lang="en-US" sz="4400" dirty="0"/>
              <a:t>Relevance Determinations</a:t>
            </a:r>
          </a:p>
        </p:txBody>
      </p:sp>
      <p:sp>
        <p:nvSpPr>
          <p:cNvPr id="3" name="Subtitle 2">
            <a:extLst>
              <a:ext uri="{FF2B5EF4-FFF2-40B4-BE49-F238E27FC236}">
                <a16:creationId xmlns:a16="http://schemas.microsoft.com/office/drawing/2014/main" id="{580EF834-49C2-4B23-95D4-1CEAA33F10E0}"/>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385473695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D4B0350-5CF9-4E24-83BC-917F40DC6736}"/>
              </a:ext>
            </a:extLst>
          </p:cNvPr>
          <p:cNvSpPr>
            <a:spLocks noGrp="1"/>
          </p:cNvSpPr>
          <p:nvPr>
            <p:ph type="body" idx="1"/>
          </p:nvPr>
        </p:nvSpPr>
        <p:spPr>
          <a:xfrm>
            <a:off x="1181497" y="1600233"/>
            <a:ext cx="8838803" cy="3918000"/>
          </a:xfrm>
        </p:spPr>
        <p:txBody>
          <a:bodyPr/>
          <a:lstStyle/>
          <a:p>
            <a:r>
              <a:rPr lang="en-US" sz="2400" b="0" i="0" dirty="0">
                <a:solidFill>
                  <a:srgbClr val="333333"/>
                </a:solidFill>
                <a:effectLst/>
              </a:rPr>
              <a:t>Relevant questions are those that call for information that will assist the members of the hearing panel in deciding whether the allegation(s) and information in the investigation is either </a:t>
            </a:r>
            <a:r>
              <a:rPr lang="en-US" sz="2400" b="1" i="0" dirty="0">
                <a:solidFill>
                  <a:srgbClr val="333333"/>
                </a:solidFill>
                <a:effectLst/>
              </a:rPr>
              <a:t>more or less likely to be true</a:t>
            </a:r>
            <a:r>
              <a:rPr lang="en-US" sz="2400" b="0" i="0" dirty="0">
                <a:solidFill>
                  <a:srgbClr val="333333"/>
                </a:solidFill>
                <a:effectLst/>
              </a:rPr>
              <a:t>. </a:t>
            </a:r>
          </a:p>
          <a:p>
            <a:r>
              <a:rPr lang="en-US" sz="2400" b="0" i="0" dirty="0">
                <a:solidFill>
                  <a:srgbClr val="333333"/>
                </a:solidFill>
                <a:effectLst/>
              </a:rPr>
              <a:t>A question cannot be excluded on the basis of relevance solely because it calls for prejudicial evidence or evidence of character. </a:t>
            </a:r>
            <a:endParaRPr lang="en-US" sz="2400" dirty="0"/>
          </a:p>
        </p:txBody>
      </p:sp>
      <p:sp>
        <p:nvSpPr>
          <p:cNvPr id="3" name="Slide Number Placeholder 2">
            <a:extLst>
              <a:ext uri="{FF2B5EF4-FFF2-40B4-BE49-F238E27FC236}">
                <a16:creationId xmlns:a16="http://schemas.microsoft.com/office/drawing/2014/main" id="{94F08C02-5DA2-4AA8-ADE5-C82761B17523}"/>
              </a:ext>
            </a:extLst>
          </p:cNvPr>
          <p:cNvSpPr>
            <a:spLocks noGrp="1"/>
          </p:cNvSpPr>
          <p:nvPr>
            <p:ph type="sldNum" idx="12"/>
          </p:nvPr>
        </p:nvSpPr>
        <p:spPr/>
        <p:txBody>
          <a:bodyPr/>
          <a:lstStyle/>
          <a:p>
            <a:fld id="{00000000-1234-1234-1234-123412341234}" type="slidenum">
              <a:rPr lang="uk-UA" smtClean="0"/>
              <a:pPr/>
              <a:t>82</a:t>
            </a:fld>
            <a:endParaRPr lang="uk-UA" dirty="0"/>
          </a:p>
        </p:txBody>
      </p:sp>
      <p:sp>
        <p:nvSpPr>
          <p:cNvPr id="4" name="Title 3">
            <a:extLst>
              <a:ext uri="{FF2B5EF4-FFF2-40B4-BE49-F238E27FC236}">
                <a16:creationId xmlns:a16="http://schemas.microsoft.com/office/drawing/2014/main" id="{97057199-3CBA-4478-B17D-57611535C55A}"/>
              </a:ext>
            </a:extLst>
          </p:cNvPr>
          <p:cNvSpPr>
            <a:spLocks noGrp="1"/>
          </p:cNvSpPr>
          <p:nvPr>
            <p:ph type="title"/>
          </p:nvPr>
        </p:nvSpPr>
        <p:spPr/>
        <p:txBody>
          <a:bodyPr/>
          <a:lstStyle/>
          <a:p>
            <a:r>
              <a:rPr lang="en-US" dirty="0"/>
              <a:t>Relevance</a:t>
            </a:r>
          </a:p>
        </p:txBody>
      </p:sp>
    </p:spTree>
    <p:extLst>
      <p:ext uri="{BB962C8B-B14F-4D97-AF65-F5344CB8AC3E}">
        <p14:creationId xmlns:p14="http://schemas.microsoft.com/office/powerpoint/2010/main" val="211684363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D4B0350-5CF9-4E24-83BC-917F40DC6736}"/>
              </a:ext>
            </a:extLst>
          </p:cNvPr>
          <p:cNvSpPr>
            <a:spLocks noGrp="1"/>
          </p:cNvSpPr>
          <p:nvPr>
            <p:ph type="body" idx="1"/>
          </p:nvPr>
        </p:nvSpPr>
        <p:spPr/>
        <p:txBody>
          <a:bodyPr/>
          <a:lstStyle/>
          <a:p>
            <a:r>
              <a:rPr lang="en-US" sz="2400" b="0" i="0" dirty="0">
                <a:solidFill>
                  <a:srgbClr val="333333"/>
                </a:solidFill>
                <a:effectLst/>
              </a:rPr>
              <a:t>Questions concerning the Complainant’s sexual history are not relevant unless offered to prove that someone other than the Respondent committed the conduct alleged by the Complainant or if the questions and evidence concern specific incidents of the Complainant’s prior sexual behavior with respect to the Respondent and are offered to prove consent.   </a:t>
            </a:r>
            <a:endParaRPr lang="en-US" sz="2400" dirty="0"/>
          </a:p>
        </p:txBody>
      </p:sp>
      <p:sp>
        <p:nvSpPr>
          <p:cNvPr id="3" name="Slide Number Placeholder 2">
            <a:extLst>
              <a:ext uri="{FF2B5EF4-FFF2-40B4-BE49-F238E27FC236}">
                <a16:creationId xmlns:a16="http://schemas.microsoft.com/office/drawing/2014/main" id="{94F08C02-5DA2-4AA8-ADE5-C82761B17523}"/>
              </a:ext>
            </a:extLst>
          </p:cNvPr>
          <p:cNvSpPr>
            <a:spLocks noGrp="1"/>
          </p:cNvSpPr>
          <p:nvPr>
            <p:ph type="sldNum" idx="12"/>
          </p:nvPr>
        </p:nvSpPr>
        <p:spPr/>
        <p:txBody>
          <a:bodyPr/>
          <a:lstStyle/>
          <a:p>
            <a:fld id="{00000000-1234-1234-1234-123412341234}" type="slidenum">
              <a:rPr lang="uk-UA" smtClean="0"/>
              <a:pPr/>
              <a:t>83</a:t>
            </a:fld>
            <a:endParaRPr lang="uk-UA" dirty="0"/>
          </a:p>
        </p:txBody>
      </p:sp>
      <p:sp>
        <p:nvSpPr>
          <p:cNvPr id="4" name="Title 3">
            <a:extLst>
              <a:ext uri="{FF2B5EF4-FFF2-40B4-BE49-F238E27FC236}">
                <a16:creationId xmlns:a16="http://schemas.microsoft.com/office/drawing/2014/main" id="{97057199-3CBA-4478-B17D-57611535C55A}"/>
              </a:ext>
            </a:extLst>
          </p:cNvPr>
          <p:cNvSpPr>
            <a:spLocks noGrp="1"/>
          </p:cNvSpPr>
          <p:nvPr>
            <p:ph type="title"/>
          </p:nvPr>
        </p:nvSpPr>
        <p:spPr/>
        <p:txBody>
          <a:bodyPr/>
          <a:lstStyle/>
          <a:p>
            <a:r>
              <a:rPr lang="en-US" dirty="0"/>
              <a:t>Relevance</a:t>
            </a:r>
          </a:p>
        </p:txBody>
      </p:sp>
    </p:spTree>
    <p:extLst>
      <p:ext uri="{BB962C8B-B14F-4D97-AF65-F5344CB8AC3E}">
        <p14:creationId xmlns:p14="http://schemas.microsoft.com/office/powerpoint/2010/main" val="420510230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40C035-A937-44AB-B81A-28BB1298F046}"/>
              </a:ext>
            </a:extLst>
          </p:cNvPr>
          <p:cNvSpPr>
            <a:spLocks noGrp="1"/>
          </p:cNvSpPr>
          <p:nvPr>
            <p:ph type="ctrTitle"/>
          </p:nvPr>
        </p:nvSpPr>
        <p:spPr/>
        <p:txBody>
          <a:bodyPr/>
          <a:lstStyle/>
          <a:p>
            <a:r>
              <a:rPr lang="en-US" dirty="0"/>
              <a:t>Written Determination</a:t>
            </a:r>
          </a:p>
        </p:txBody>
      </p:sp>
      <p:sp>
        <p:nvSpPr>
          <p:cNvPr id="3" name="Subtitle 2">
            <a:extLst>
              <a:ext uri="{FF2B5EF4-FFF2-40B4-BE49-F238E27FC236}">
                <a16:creationId xmlns:a16="http://schemas.microsoft.com/office/drawing/2014/main" id="{580EF834-49C2-4B23-95D4-1CEAA33F10E0}"/>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415500098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D4B0350-5CF9-4E24-83BC-917F40DC6736}"/>
              </a:ext>
            </a:extLst>
          </p:cNvPr>
          <p:cNvSpPr>
            <a:spLocks noGrp="1"/>
          </p:cNvSpPr>
          <p:nvPr>
            <p:ph type="body" idx="1"/>
          </p:nvPr>
        </p:nvSpPr>
        <p:spPr>
          <a:xfrm>
            <a:off x="906005" y="1600233"/>
            <a:ext cx="8838803" cy="3918000"/>
          </a:xfrm>
        </p:spPr>
        <p:txBody>
          <a:bodyPr/>
          <a:lstStyle/>
          <a:p>
            <a:pPr algn="l"/>
            <a:r>
              <a:rPr lang="en-US" sz="2000" b="0" i="0" dirty="0">
                <a:solidFill>
                  <a:srgbClr val="333333"/>
                </a:solidFill>
                <a:effectLst/>
              </a:rPr>
              <a:t>The written decision will include the following:</a:t>
            </a:r>
          </a:p>
          <a:p>
            <a:pPr lvl="1">
              <a:buFont typeface="Arial" panose="020B0604020202020204" pitchFamily="34" charset="0"/>
              <a:buChar char="•"/>
            </a:pPr>
            <a:r>
              <a:rPr lang="en-US" sz="2000" b="0" i="0" dirty="0">
                <a:solidFill>
                  <a:srgbClr val="333333"/>
                </a:solidFill>
                <a:effectLst/>
                <a:latin typeface="+mn-lt"/>
              </a:rPr>
              <a:t>Identification of each allegation and the corresponding policy violation;</a:t>
            </a:r>
          </a:p>
          <a:p>
            <a:pPr lvl="1">
              <a:buFont typeface="Arial" panose="020B0604020202020204" pitchFamily="34" charset="0"/>
              <a:buChar char="•"/>
            </a:pPr>
            <a:r>
              <a:rPr lang="en-US" sz="2000" b="0" i="0" dirty="0">
                <a:solidFill>
                  <a:srgbClr val="333333"/>
                </a:solidFill>
                <a:effectLst/>
                <a:latin typeface="+mn-lt"/>
              </a:rPr>
              <a:t>An explanation of the procedural steps taken through the entirety of the Grievance Process;</a:t>
            </a:r>
          </a:p>
          <a:p>
            <a:pPr lvl="1">
              <a:buFont typeface="Arial" panose="020B0604020202020204" pitchFamily="34" charset="0"/>
              <a:buChar char="•"/>
            </a:pPr>
            <a:r>
              <a:rPr lang="en-US" sz="2000" b="0" i="0" dirty="0">
                <a:solidFill>
                  <a:srgbClr val="333333"/>
                </a:solidFill>
                <a:effectLst/>
                <a:latin typeface="+mn-lt"/>
              </a:rPr>
              <a:t>A determination regarding responsibility for each alleged policy violation;</a:t>
            </a:r>
          </a:p>
          <a:p>
            <a:pPr lvl="1">
              <a:buFont typeface="Arial" panose="020B0604020202020204" pitchFamily="34" charset="0"/>
              <a:buChar char="•"/>
            </a:pPr>
            <a:r>
              <a:rPr lang="en-US" sz="2000" b="1" i="1" dirty="0">
                <a:solidFill>
                  <a:srgbClr val="333333"/>
                </a:solidFill>
                <a:effectLst/>
                <a:latin typeface="+mn-lt"/>
              </a:rPr>
              <a:t>Findings of fact made by the hearing panel that led to their decision</a:t>
            </a:r>
            <a:r>
              <a:rPr lang="en-US" sz="2000" b="0" i="0" dirty="0">
                <a:solidFill>
                  <a:srgbClr val="333333"/>
                </a:solidFill>
                <a:effectLst/>
                <a:latin typeface="+mn-lt"/>
              </a:rPr>
              <a:t>, conclusions about whether the alleged conduct occurred, and a rationale for the finding for each alleged policy violation;</a:t>
            </a:r>
          </a:p>
          <a:p>
            <a:pPr lvl="1">
              <a:buFont typeface="Arial" panose="020B0604020202020204" pitchFamily="34" charset="0"/>
              <a:buChar char="•"/>
            </a:pPr>
            <a:r>
              <a:rPr lang="en-US" sz="2000" b="0" i="0" dirty="0">
                <a:solidFill>
                  <a:srgbClr val="333333"/>
                </a:solidFill>
                <a:effectLst/>
                <a:latin typeface="+mn-lt"/>
              </a:rPr>
              <a:t>Any disciplinary sanctions imposed on the Respondent;</a:t>
            </a:r>
          </a:p>
          <a:p>
            <a:pPr lvl="1">
              <a:buFont typeface="Arial" panose="020B0604020202020204" pitchFamily="34" charset="0"/>
              <a:buChar char="•"/>
            </a:pPr>
            <a:r>
              <a:rPr lang="en-US" sz="2000" b="0" i="0" dirty="0">
                <a:solidFill>
                  <a:srgbClr val="333333"/>
                </a:solidFill>
                <a:effectLst/>
                <a:latin typeface="+mn-lt"/>
              </a:rPr>
              <a:t>Any remedies will be provided to the Complainant;</a:t>
            </a:r>
          </a:p>
          <a:p>
            <a:pPr lvl="1">
              <a:buFont typeface="Arial" panose="020B0604020202020204" pitchFamily="34" charset="0"/>
              <a:buChar char="•"/>
            </a:pPr>
            <a:r>
              <a:rPr lang="en-US" sz="2000" b="0" i="0" dirty="0">
                <a:solidFill>
                  <a:srgbClr val="333333"/>
                </a:solidFill>
                <a:effectLst/>
                <a:latin typeface="+mn-lt"/>
              </a:rPr>
              <a:t>An explanation of each Party’s right to appeal and the appeal process.</a:t>
            </a:r>
          </a:p>
          <a:p>
            <a:endParaRPr lang="en-US" sz="2000" dirty="0"/>
          </a:p>
        </p:txBody>
      </p:sp>
      <p:sp>
        <p:nvSpPr>
          <p:cNvPr id="3" name="Slide Number Placeholder 2">
            <a:extLst>
              <a:ext uri="{FF2B5EF4-FFF2-40B4-BE49-F238E27FC236}">
                <a16:creationId xmlns:a16="http://schemas.microsoft.com/office/drawing/2014/main" id="{94F08C02-5DA2-4AA8-ADE5-C82761B17523}"/>
              </a:ext>
            </a:extLst>
          </p:cNvPr>
          <p:cNvSpPr>
            <a:spLocks noGrp="1"/>
          </p:cNvSpPr>
          <p:nvPr>
            <p:ph type="sldNum" idx="12"/>
          </p:nvPr>
        </p:nvSpPr>
        <p:spPr/>
        <p:txBody>
          <a:bodyPr/>
          <a:lstStyle/>
          <a:p>
            <a:fld id="{00000000-1234-1234-1234-123412341234}" type="slidenum">
              <a:rPr lang="uk-UA" smtClean="0"/>
              <a:pPr/>
              <a:t>85</a:t>
            </a:fld>
            <a:endParaRPr lang="uk-UA" dirty="0"/>
          </a:p>
        </p:txBody>
      </p:sp>
      <p:sp>
        <p:nvSpPr>
          <p:cNvPr id="4" name="Title 3">
            <a:extLst>
              <a:ext uri="{FF2B5EF4-FFF2-40B4-BE49-F238E27FC236}">
                <a16:creationId xmlns:a16="http://schemas.microsoft.com/office/drawing/2014/main" id="{97057199-3CBA-4478-B17D-57611535C55A}"/>
              </a:ext>
            </a:extLst>
          </p:cNvPr>
          <p:cNvSpPr>
            <a:spLocks noGrp="1"/>
          </p:cNvSpPr>
          <p:nvPr>
            <p:ph type="title"/>
          </p:nvPr>
        </p:nvSpPr>
        <p:spPr/>
        <p:txBody>
          <a:bodyPr/>
          <a:lstStyle/>
          <a:p>
            <a:r>
              <a:rPr lang="en-US" dirty="0"/>
              <a:t>Written Determination of Responsibility</a:t>
            </a:r>
          </a:p>
        </p:txBody>
      </p:sp>
    </p:spTree>
    <p:extLst>
      <p:ext uri="{BB962C8B-B14F-4D97-AF65-F5344CB8AC3E}">
        <p14:creationId xmlns:p14="http://schemas.microsoft.com/office/powerpoint/2010/main" val="148379505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40C035-A937-44AB-B81A-28BB1298F046}"/>
              </a:ext>
            </a:extLst>
          </p:cNvPr>
          <p:cNvSpPr>
            <a:spLocks noGrp="1"/>
          </p:cNvSpPr>
          <p:nvPr>
            <p:ph type="ctrTitle"/>
          </p:nvPr>
        </p:nvSpPr>
        <p:spPr/>
        <p:txBody>
          <a:bodyPr/>
          <a:lstStyle/>
          <a:p>
            <a:r>
              <a:rPr lang="en-US" dirty="0"/>
              <a:t>Sanctions</a:t>
            </a:r>
          </a:p>
        </p:txBody>
      </p:sp>
      <p:sp>
        <p:nvSpPr>
          <p:cNvPr id="3" name="Subtitle 2">
            <a:extLst>
              <a:ext uri="{FF2B5EF4-FFF2-40B4-BE49-F238E27FC236}">
                <a16:creationId xmlns:a16="http://schemas.microsoft.com/office/drawing/2014/main" id="{580EF834-49C2-4B23-95D4-1CEAA33F10E0}"/>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108080167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D4B0350-5CF9-4E24-83BC-917F40DC6736}"/>
              </a:ext>
            </a:extLst>
          </p:cNvPr>
          <p:cNvSpPr>
            <a:spLocks noGrp="1"/>
          </p:cNvSpPr>
          <p:nvPr>
            <p:ph type="body" idx="1"/>
          </p:nvPr>
        </p:nvSpPr>
        <p:spPr>
          <a:xfrm>
            <a:off x="1088363" y="1600233"/>
            <a:ext cx="8838803" cy="3918000"/>
          </a:xfrm>
        </p:spPr>
        <p:txBody>
          <a:bodyPr/>
          <a:lstStyle/>
          <a:p>
            <a:r>
              <a:rPr lang="en-US" sz="2000" b="0" i="0" dirty="0">
                <a:solidFill>
                  <a:srgbClr val="333333"/>
                </a:solidFill>
                <a:effectLst/>
              </a:rPr>
              <a:t>Sanctions for a violation of this policy by a </a:t>
            </a:r>
            <a:r>
              <a:rPr lang="en-US" sz="2000" b="0" i="0" u="sng" dirty="0">
                <a:solidFill>
                  <a:srgbClr val="333333"/>
                </a:solidFill>
                <a:effectLst/>
              </a:rPr>
              <a:t>student</a:t>
            </a:r>
            <a:r>
              <a:rPr lang="en-US" sz="2000" b="0" i="0" dirty="0">
                <a:solidFill>
                  <a:srgbClr val="333333"/>
                </a:solidFill>
                <a:effectLst/>
              </a:rPr>
              <a:t> may include: expulsion; suspension; disciplinary probation; mandated counseling assessment which may include anger management course(s), alcohol and/or drug education program(s), and other requirements based upon the counseling assessment; restrictions on campus privileges including restrictions on campus housing or participation in student activities; community service; and/or other educational sanctions. </a:t>
            </a:r>
          </a:p>
          <a:p>
            <a:r>
              <a:rPr lang="en-US" sz="2000" b="0" i="0" dirty="0">
                <a:solidFill>
                  <a:srgbClr val="333333"/>
                </a:solidFill>
                <a:effectLst/>
              </a:rPr>
              <a:t>Sanctions for a violation of this policy by an </a:t>
            </a:r>
            <a:r>
              <a:rPr lang="en-US" sz="2000" b="0" i="0" u="sng" dirty="0">
                <a:solidFill>
                  <a:srgbClr val="333333"/>
                </a:solidFill>
                <a:effectLst/>
              </a:rPr>
              <a:t>employee</a:t>
            </a:r>
            <a:r>
              <a:rPr lang="en-US" sz="2000" b="0" i="0" dirty="0">
                <a:solidFill>
                  <a:srgbClr val="333333"/>
                </a:solidFill>
                <a:effectLst/>
              </a:rPr>
              <a:t> may include: leave with pay, leave without pay, termination, change in job responsibilities or duties, relocation of assignment, mandated counseling or anger management assessment, mandated training, such as sexual harassment training.</a:t>
            </a:r>
            <a:endParaRPr lang="en-US" sz="2000" dirty="0"/>
          </a:p>
        </p:txBody>
      </p:sp>
      <p:sp>
        <p:nvSpPr>
          <p:cNvPr id="3" name="Slide Number Placeholder 2">
            <a:extLst>
              <a:ext uri="{FF2B5EF4-FFF2-40B4-BE49-F238E27FC236}">
                <a16:creationId xmlns:a16="http://schemas.microsoft.com/office/drawing/2014/main" id="{94F08C02-5DA2-4AA8-ADE5-C82761B17523}"/>
              </a:ext>
            </a:extLst>
          </p:cNvPr>
          <p:cNvSpPr>
            <a:spLocks noGrp="1"/>
          </p:cNvSpPr>
          <p:nvPr>
            <p:ph type="sldNum" idx="12"/>
          </p:nvPr>
        </p:nvSpPr>
        <p:spPr/>
        <p:txBody>
          <a:bodyPr/>
          <a:lstStyle/>
          <a:p>
            <a:fld id="{00000000-1234-1234-1234-123412341234}" type="slidenum">
              <a:rPr lang="uk-UA" smtClean="0"/>
              <a:pPr/>
              <a:t>87</a:t>
            </a:fld>
            <a:endParaRPr lang="uk-UA" dirty="0"/>
          </a:p>
        </p:txBody>
      </p:sp>
      <p:sp>
        <p:nvSpPr>
          <p:cNvPr id="4" name="Title 3">
            <a:extLst>
              <a:ext uri="{FF2B5EF4-FFF2-40B4-BE49-F238E27FC236}">
                <a16:creationId xmlns:a16="http://schemas.microsoft.com/office/drawing/2014/main" id="{97057199-3CBA-4478-B17D-57611535C55A}"/>
              </a:ext>
            </a:extLst>
          </p:cNvPr>
          <p:cNvSpPr>
            <a:spLocks noGrp="1"/>
          </p:cNvSpPr>
          <p:nvPr>
            <p:ph type="title"/>
          </p:nvPr>
        </p:nvSpPr>
        <p:spPr/>
        <p:txBody>
          <a:bodyPr/>
          <a:lstStyle/>
          <a:p>
            <a:r>
              <a:rPr lang="en-US" dirty="0"/>
              <a:t>Sanctions</a:t>
            </a:r>
          </a:p>
        </p:txBody>
      </p:sp>
    </p:spTree>
    <p:extLst>
      <p:ext uri="{BB962C8B-B14F-4D97-AF65-F5344CB8AC3E}">
        <p14:creationId xmlns:p14="http://schemas.microsoft.com/office/powerpoint/2010/main" val="22151441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40C035-A937-44AB-B81A-28BB1298F046}"/>
              </a:ext>
            </a:extLst>
          </p:cNvPr>
          <p:cNvSpPr>
            <a:spLocks noGrp="1"/>
          </p:cNvSpPr>
          <p:nvPr>
            <p:ph type="ctrTitle"/>
          </p:nvPr>
        </p:nvSpPr>
        <p:spPr/>
        <p:txBody>
          <a:bodyPr/>
          <a:lstStyle/>
          <a:p>
            <a:r>
              <a:rPr lang="en-US" dirty="0"/>
              <a:t>Appeals</a:t>
            </a:r>
          </a:p>
        </p:txBody>
      </p:sp>
      <p:sp>
        <p:nvSpPr>
          <p:cNvPr id="3" name="Subtitle 2">
            <a:extLst>
              <a:ext uri="{FF2B5EF4-FFF2-40B4-BE49-F238E27FC236}">
                <a16:creationId xmlns:a16="http://schemas.microsoft.com/office/drawing/2014/main" id="{580EF834-49C2-4B23-95D4-1CEAA33F10E0}"/>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275692794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D4B0350-5CF9-4E24-83BC-917F40DC6736}"/>
              </a:ext>
            </a:extLst>
          </p:cNvPr>
          <p:cNvSpPr>
            <a:spLocks noGrp="1"/>
          </p:cNvSpPr>
          <p:nvPr>
            <p:ph type="body" idx="1"/>
          </p:nvPr>
        </p:nvSpPr>
        <p:spPr>
          <a:xfrm>
            <a:off x="1232297" y="1600233"/>
            <a:ext cx="8838803" cy="3918000"/>
          </a:xfrm>
        </p:spPr>
        <p:txBody>
          <a:bodyPr/>
          <a:lstStyle/>
          <a:p>
            <a:r>
              <a:rPr lang="en-US" dirty="0"/>
              <a:t>Either Party may appeal the decision of the hearing panel, or of a dismissal by the Title IX Coordinator</a:t>
            </a:r>
          </a:p>
          <a:p>
            <a:r>
              <a:rPr lang="en-US" dirty="0"/>
              <a:t>Appeals are due within 3 days of the decision being appealed</a:t>
            </a:r>
          </a:p>
          <a:p>
            <a:r>
              <a:rPr lang="en-US" dirty="0"/>
              <a:t>Title IX Coordinator will appoint an appeal panel of three individuals</a:t>
            </a:r>
          </a:p>
        </p:txBody>
      </p:sp>
      <p:sp>
        <p:nvSpPr>
          <p:cNvPr id="3" name="Slide Number Placeholder 2">
            <a:extLst>
              <a:ext uri="{FF2B5EF4-FFF2-40B4-BE49-F238E27FC236}">
                <a16:creationId xmlns:a16="http://schemas.microsoft.com/office/drawing/2014/main" id="{94F08C02-5DA2-4AA8-ADE5-C82761B17523}"/>
              </a:ext>
            </a:extLst>
          </p:cNvPr>
          <p:cNvSpPr>
            <a:spLocks noGrp="1"/>
          </p:cNvSpPr>
          <p:nvPr>
            <p:ph type="sldNum" idx="12"/>
          </p:nvPr>
        </p:nvSpPr>
        <p:spPr/>
        <p:txBody>
          <a:bodyPr/>
          <a:lstStyle/>
          <a:p>
            <a:fld id="{00000000-1234-1234-1234-123412341234}" type="slidenum">
              <a:rPr lang="uk-UA" smtClean="0"/>
              <a:pPr/>
              <a:t>89</a:t>
            </a:fld>
            <a:endParaRPr lang="uk-UA" dirty="0"/>
          </a:p>
        </p:txBody>
      </p:sp>
      <p:sp>
        <p:nvSpPr>
          <p:cNvPr id="4" name="Title 3">
            <a:extLst>
              <a:ext uri="{FF2B5EF4-FFF2-40B4-BE49-F238E27FC236}">
                <a16:creationId xmlns:a16="http://schemas.microsoft.com/office/drawing/2014/main" id="{97057199-3CBA-4478-B17D-57611535C55A}"/>
              </a:ext>
            </a:extLst>
          </p:cNvPr>
          <p:cNvSpPr>
            <a:spLocks noGrp="1"/>
          </p:cNvSpPr>
          <p:nvPr>
            <p:ph type="title"/>
          </p:nvPr>
        </p:nvSpPr>
        <p:spPr/>
        <p:txBody>
          <a:bodyPr/>
          <a:lstStyle/>
          <a:p>
            <a:r>
              <a:rPr lang="en-US" dirty="0"/>
              <a:t>Appeals</a:t>
            </a:r>
          </a:p>
        </p:txBody>
      </p:sp>
    </p:spTree>
    <p:extLst>
      <p:ext uri="{BB962C8B-B14F-4D97-AF65-F5344CB8AC3E}">
        <p14:creationId xmlns:p14="http://schemas.microsoft.com/office/powerpoint/2010/main" val="21393092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40C035-A937-44AB-B81A-28BB1298F046}"/>
              </a:ext>
            </a:extLst>
          </p:cNvPr>
          <p:cNvSpPr>
            <a:spLocks noGrp="1"/>
          </p:cNvSpPr>
          <p:nvPr>
            <p:ph type="ctrTitle"/>
          </p:nvPr>
        </p:nvSpPr>
        <p:spPr/>
        <p:txBody>
          <a:bodyPr/>
          <a:lstStyle/>
          <a:p>
            <a:r>
              <a:rPr lang="en-US" dirty="0"/>
              <a:t>Scope of the TIX Policy</a:t>
            </a:r>
          </a:p>
        </p:txBody>
      </p:sp>
      <p:sp>
        <p:nvSpPr>
          <p:cNvPr id="3" name="Subtitle 2">
            <a:extLst>
              <a:ext uri="{FF2B5EF4-FFF2-40B4-BE49-F238E27FC236}">
                <a16:creationId xmlns:a16="http://schemas.microsoft.com/office/drawing/2014/main" id="{580EF834-49C2-4B23-95D4-1CEAA33F10E0}"/>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318984420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D4B0350-5CF9-4E24-83BC-917F40DC6736}"/>
              </a:ext>
            </a:extLst>
          </p:cNvPr>
          <p:cNvSpPr>
            <a:spLocks noGrp="1"/>
          </p:cNvSpPr>
          <p:nvPr>
            <p:ph type="body" idx="1"/>
          </p:nvPr>
        </p:nvSpPr>
        <p:spPr>
          <a:xfrm>
            <a:off x="1037564" y="1600233"/>
            <a:ext cx="8838803" cy="3918000"/>
          </a:xfrm>
        </p:spPr>
        <p:txBody>
          <a:bodyPr/>
          <a:lstStyle/>
          <a:p>
            <a:pPr algn="l">
              <a:buFont typeface="Wingdings" panose="05000000000000000000" pitchFamily="2" charset="2"/>
              <a:buChar char="§"/>
            </a:pPr>
            <a:r>
              <a:rPr lang="en-US" sz="2000" b="0" i="0" dirty="0">
                <a:solidFill>
                  <a:srgbClr val="333333"/>
                </a:solidFill>
                <a:effectLst/>
              </a:rPr>
              <a:t>The grounds for appeal may only be one or more of the following:</a:t>
            </a:r>
          </a:p>
          <a:p>
            <a:pPr lvl="1">
              <a:buFont typeface="Arial" panose="020B0604020202020204" pitchFamily="34" charset="0"/>
              <a:buChar char="•"/>
            </a:pPr>
            <a:r>
              <a:rPr lang="en-US" sz="2000" b="0" i="0" dirty="0">
                <a:solidFill>
                  <a:srgbClr val="333333"/>
                </a:solidFill>
                <a:effectLst/>
                <a:latin typeface="+mn-lt"/>
              </a:rPr>
              <a:t>There was a material deviation from the procedures set forth in this policy or applicable provisions of the Student Handbook that would significantly impact the outcome of the case or may have resulted in a different finding;</a:t>
            </a:r>
          </a:p>
          <a:p>
            <a:pPr lvl="1">
              <a:buFont typeface="Arial" panose="020B0604020202020204" pitchFamily="34" charset="0"/>
              <a:buChar char="•"/>
            </a:pPr>
            <a:r>
              <a:rPr lang="en-US" sz="2000" b="0" i="0" dirty="0">
                <a:solidFill>
                  <a:srgbClr val="333333"/>
                </a:solidFill>
                <a:effectLst/>
                <a:latin typeface="+mn-lt"/>
              </a:rPr>
              <a:t>New or relevant information, not available at the time of the investigation or hearing, has arisen that would significantly impact the outcome of the case;</a:t>
            </a:r>
          </a:p>
          <a:p>
            <a:pPr lvl="1">
              <a:buFont typeface="Arial" panose="020B0604020202020204" pitchFamily="34" charset="0"/>
              <a:buChar char="•"/>
            </a:pPr>
            <a:r>
              <a:rPr lang="en-US" sz="2000" b="0" i="0" dirty="0">
                <a:solidFill>
                  <a:srgbClr val="333333"/>
                </a:solidFill>
                <a:effectLst/>
                <a:latin typeface="+mn-lt"/>
              </a:rPr>
              <a:t>The Title IX Coordinator, investigator, or member of the Hearing Panel had a conflict of interest or bias that affected the outcome of the case.</a:t>
            </a:r>
          </a:p>
          <a:p>
            <a:pPr>
              <a:buFont typeface="Wingdings" panose="05000000000000000000" pitchFamily="2" charset="2"/>
              <a:buChar char="§"/>
            </a:pPr>
            <a:r>
              <a:rPr lang="en-US" sz="2000" dirty="0">
                <a:solidFill>
                  <a:srgbClr val="333333"/>
                </a:solidFill>
              </a:rPr>
              <a:t>Dissatisfaction with the outcome of the investigation, and failure of a Party or witness to attend or participate in the investigation or hearing process, are not grounds for appeal.</a:t>
            </a:r>
          </a:p>
          <a:p>
            <a:endParaRPr lang="en-US" sz="2000" dirty="0"/>
          </a:p>
        </p:txBody>
      </p:sp>
      <p:sp>
        <p:nvSpPr>
          <p:cNvPr id="3" name="Slide Number Placeholder 2">
            <a:extLst>
              <a:ext uri="{FF2B5EF4-FFF2-40B4-BE49-F238E27FC236}">
                <a16:creationId xmlns:a16="http://schemas.microsoft.com/office/drawing/2014/main" id="{94F08C02-5DA2-4AA8-ADE5-C82761B17523}"/>
              </a:ext>
            </a:extLst>
          </p:cNvPr>
          <p:cNvSpPr>
            <a:spLocks noGrp="1"/>
          </p:cNvSpPr>
          <p:nvPr>
            <p:ph type="sldNum" idx="12"/>
          </p:nvPr>
        </p:nvSpPr>
        <p:spPr/>
        <p:txBody>
          <a:bodyPr/>
          <a:lstStyle/>
          <a:p>
            <a:fld id="{00000000-1234-1234-1234-123412341234}" type="slidenum">
              <a:rPr lang="uk-UA" smtClean="0"/>
              <a:pPr/>
              <a:t>90</a:t>
            </a:fld>
            <a:endParaRPr lang="uk-UA" dirty="0"/>
          </a:p>
        </p:txBody>
      </p:sp>
      <p:sp>
        <p:nvSpPr>
          <p:cNvPr id="4" name="Title 3">
            <a:extLst>
              <a:ext uri="{FF2B5EF4-FFF2-40B4-BE49-F238E27FC236}">
                <a16:creationId xmlns:a16="http://schemas.microsoft.com/office/drawing/2014/main" id="{97057199-3CBA-4478-B17D-57611535C55A}"/>
              </a:ext>
            </a:extLst>
          </p:cNvPr>
          <p:cNvSpPr>
            <a:spLocks noGrp="1"/>
          </p:cNvSpPr>
          <p:nvPr>
            <p:ph type="title"/>
          </p:nvPr>
        </p:nvSpPr>
        <p:spPr/>
        <p:txBody>
          <a:bodyPr/>
          <a:lstStyle/>
          <a:p>
            <a:r>
              <a:rPr lang="en-US" dirty="0"/>
              <a:t>Appeals</a:t>
            </a:r>
          </a:p>
        </p:txBody>
      </p:sp>
    </p:spTree>
    <p:extLst>
      <p:ext uri="{BB962C8B-B14F-4D97-AF65-F5344CB8AC3E}">
        <p14:creationId xmlns:p14="http://schemas.microsoft.com/office/powerpoint/2010/main" val="321444738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D4B0350-5CF9-4E24-83BC-917F40DC6736}"/>
              </a:ext>
            </a:extLst>
          </p:cNvPr>
          <p:cNvSpPr>
            <a:spLocks noGrp="1"/>
          </p:cNvSpPr>
          <p:nvPr>
            <p:ph type="body" idx="1"/>
          </p:nvPr>
        </p:nvSpPr>
        <p:spPr>
          <a:xfrm>
            <a:off x="1037564" y="1600233"/>
            <a:ext cx="8838803" cy="3918000"/>
          </a:xfrm>
        </p:spPr>
        <p:txBody>
          <a:bodyPr/>
          <a:lstStyle/>
          <a:p>
            <a:r>
              <a:rPr lang="en-US" sz="2000" dirty="0"/>
              <a:t>The non-appealing Party will have the opportunity to review the appeal and will have 3 days to submit a response. </a:t>
            </a:r>
          </a:p>
          <a:p>
            <a:r>
              <a:rPr lang="en-US" sz="2000" dirty="0"/>
              <a:t>Appeals are not intended to be a full rehearing of the report and are generally limited to a review of the written documentation and pertinent documentation for the appeal.</a:t>
            </a:r>
          </a:p>
          <a:p>
            <a:r>
              <a:rPr lang="en-US" sz="2000" dirty="0"/>
              <a:t>Absent extraordinary circumstances, the appeal panel does not meet with either Party. </a:t>
            </a:r>
          </a:p>
          <a:p>
            <a:r>
              <a:rPr lang="en-US" sz="2000" dirty="0"/>
              <a:t>The decision of the appeal panel is final and should generally be completed within 15 business days. </a:t>
            </a:r>
          </a:p>
        </p:txBody>
      </p:sp>
      <p:sp>
        <p:nvSpPr>
          <p:cNvPr id="3" name="Slide Number Placeholder 2">
            <a:extLst>
              <a:ext uri="{FF2B5EF4-FFF2-40B4-BE49-F238E27FC236}">
                <a16:creationId xmlns:a16="http://schemas.microsoft.com/office/drawing/2014/main" id="{94F08C02-5DA2-4AA8-ADE5-C82761B17523}"/>
              </a:ext>
            </a:extLst>
          </p:cNvPr>
          <p:cNvSpPr>
            <a:spLocks noGrp="1"/>
          </p:cNvSpPr>
          <p:nvPr>
            <p:ph type="sldNum" idx="12"/>
          </p:nvPr>
        </p:nvSpPr>
        <p:spPr/>
        <p:txBody>
          <a:bodyPr/>
          <a:lstStyle/>
          <a:p>
            <a:fld id="{00000000-1234-1234-1234-123412341234}" type="slidenum">
              <a:rPr lang="uk-UA" smtClean="0"/>
              <a:pPr/>
              <a:t>91</a:t>
            </a:fld>
            <a:endParaRPr lang="uk-UA" dirty="0"/>
          </a:p>
        </p:txBody>
      </p:sp>
      <p:sp>
        <p:nvSpPr>
          <p:cNvPr id="4" name="Title 3">
            <a:extLst>
              <a:ext uri="{FF2B5EF4-FFF2-40B4-BE49-F238E27FC236}">
                <a16:creationId xmlns:a16="http://schemas.microsoft.com/office/drawing/2014/main" id="{97057199-3CBA-4478-B17D-57611535C55A}"/>
              </a:ext>
            </a:extLst>
          </p:cNvPr>
          <p:cNvSpPr>
            <a:spLocks noGrp="1"/>
          </p:cNvSpPr>
          <p:nvPr>
            <p:ph type="title"/>
          </p:nvPr>
        </p:nvSpPr>
        <p:spPr/>
        <p:txBody>
          <a:bodyPr/>
          <a:lstStyle/>
          <a:p>
            <a:r>
              <a:rPr lang="en-US" dirty="0"/>
              <a:t>Appeals</a:t>
            </a:r>
          </a:p>
        </p:txBody>
      </p:sp>
    </p:spTree>
    <p:extLst>
      <p:ext uri="{BB962C8B-B14F-4D97-AF65-F5344CB8AC3E}">
        <p14:creationId xmlns:p14="http://schemas.microsoft.com/office/powerpoint/2010/main" val="70280275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40C035-A937-44AB-B81A-28BB1298F046}"/>
              </a:ext>
            </a:extLst>
          </p:cNvPr>
          <p:cNvSpPr>
            <a:spLocks noGrp="1"/>
          </p:cNvSpPr>
          <p:nvPr>
            <p:ph type="ctrTitle"/>
          </p:nvPr>
        </p:nvSpPr>
        <p:spPr>
          <a:xfrm>
            <a:off x="1078993" y="2459736"/>
            <a:ext cx="7404608" cy="1802548"/>
          </a:xfrm>
        </p:spPr>
        <p:txBody>
          <a:bodyPr/>
          <a:lstStyle/>
          <a:p>
            <a:r>
              <a:rPr lang="en-US" dirty="0"/>
              <a:t>Responsible Employee Reminders</a:t>
            </a:r>
          </a:p>
        </p:txBody>
      </p:sp>
      <p:sp>
        <p:nvSpPr>
          <p:cNvPr id="3" name="Subtitle 2">
            <a:extLst>
              <a:ext uri="{FF2B5EF4-FFF2-40B4-BE49-F238E27FC236}">
                <a16:creationId xmlns:a16="http://schemas.microsoft.com/office/drawing/2014/main" id="{580EF834-49C2-4B23-95D4-1CEAA33F10E0}"/>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143734497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D4B0350-5CF9-4E24-83BC-917F40DC6736}"/>
              </a:ext>
            </a:extLst>
          </p:cNvPr>
          <p:cNvSpPr>
            <a:spLocks noGrp="1"/>
          </p:cNvSpPr>
          <p:nvPr>
            <p:ph type="body" idx="1"/>
          </p:nvPr>
        </p:nvSpPr>
        <p:spPr/>
        <p:txBody>
          <a:bodyPr/>
          <a:lstStyle/>
          <a:p>
            <a:pPr lvl="1"/>
            <a:r>
              <a:rPr lang="en-US" sz="2800" dirty="0"/>
              <a:t>Academic Accommodations/Notifications </a:t>
            </a:r>
          </a:p>
          <a:p>
            <a:pPr lvl="1"/>
            <a:r>
              <a:rPr lang="en-US" sz="2800" dirty="0"/>
              <a:t>Housing Accommodations/changes</a:t>
            </a:r>
          </a:p>
          <a:p>
            <a:pPr lvl="1"/>
            <a:r>
              <a:rPr lang="en-US" sz="2800" dirty="0"/>
              <a:t>Counseling </a:t>
            </a:r>
          </a:p>
          <a:p>
            <a:pPr lvl="1"/>
            <a:r>
              <a:rPr lang="en-US" sz="2800" dirty="0"/>
              <a:t>No Contact Order/Ban From Campus</a:t>
            </a:r>
          </a:p>
          <a:p>
            <a:pPr lvl="1"/>
            <a:r>
              <a:rPr lang="en-US" sz="2800" dirty="0"/>
              <a:t>Safety Escorts</a:t>
            </a:r>
          </a:p>
          <a:p>
            <a:pPr lvl="1"/>
            <a:r>
              <a:rPr lang="en-US" sz="2800" dirty="0"/>
              <a:t>SLMPD/law enforcement </a:t>
            </a:r>
          </a:p>
          <a:p>
            <a:pPr lvl="1"/>
            <a:r>
              <a:rPr lang="en-US" sz="2800" dirty="0"/>
              <a:t>Supportive Measures will be tailored to fit the needs of each individual student</a:t>
            </a:r>
          </a:p>
        </p:txBody>
      </p:sp>
      <p:sp>
        <p:nvSpPr>
          <p:cNvPr id="3" name="Slide Number Placeholder 2">
            <a:extLst>
              <a:ext uri="{FF2B5EF4-FFF2-40B4-BE49-F238E27FC236}">
                <a16:creationId xmlns:a16="http://schemas.microsoft.com/office/drawing/2014/main" id="{94F08C02-5DA2-4AA8-ADE5-C82761B17523}"/>
              </a:ext>
            </a:extLst>
          </p:cNvPr>
          <p:cNvSpPr>
            <a:spLocks noGrp="1"/>
          </p:cNvSpPr>
          <p:nvPr>
            <p:ph type="sldNum" idx="12"/>
          </p:nvPr>
        </p:nvSpPr>
        <p:spPr/>
        <p:txBody>
          <a:bodyPr/>
          <a:lstStyle/>
          <a:p>
            <a:fld id="{00000000-1234-1234-1234-123412341234}" type="slidenum">
              <a:rPr lang="uk-UA" smtClean="0"/>
              <a:pPr/>
              <a:t>93</a:t>
            </a:fld>
            <a:endParaRPr lang="uk-UA" dirty="0"/>
          </a:p>
        </p:txBody>
      </p:sp>
      <p:sp>
        <p:nvSpPr>
          <p:cNvPr id="4" name="Title 3">
            <a:extLst>
              <a:ext uri="{FF2B5EF4-FFF2-40B4-BE49-F238E27FC236}">
                <a16:creationId xmlns:a16="http://schemas.microsoft.com/office/drawing/2014/main" id="{97057199-3CBA-4478-B17D-57611535C55A}"/>
              </a:ext>
            </a:extLst>
          </p:cNvPr>
          <p:cNvSpPr>
            <a:spLocks noGrp="1"/>
          </p:cNvSpPr>
          <p:nvPr>
            <p:ph type="title"/>
          </p:nvPr>
        </p:nvSpPr>
        <p:spPr/>
        <p:txBody>
          <a:bodyPr/>
          <a:lstStyle/>
          <a:p>
            <a:r>
              <a:rPr lang="en-US" sz="3600" dirty="0"/>
              <a:t>SUPPORTIVE MEASURES &amp; RESOURCES</a:t>
            </a:r>
          </a:p>
        </p:txBody>
      </p:sp>
    </p:spTree>
    <p:extLst>
      <p:ext uri="{BB962C8B-B14F-4D97-AF65-F5344CB8AC3E}">
        <p14:creationId xmlns:p14="http://schemas.microsoft.com/office/powerpoint/2010/main" val="305522507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D4B0350-5CF9-4E24-83BC-917F40DC6736}"/>
              </a:ext>
            </a:extLst>
          </p:cNvPr>
          <p:cNvSpPr>
            <a:spLocks noGrp="1"/>
          </p:cNvSpPr>
          <p:nvPr>
            <p:ph type="body" idx="1"/>
          </p:nvPr>
        </p:nvSpPr>
        <p:spPr/>
        <p:txBody>
          <a:bodyPr/>
          <a:lstStyle/>
          <a:p>
            <a:pPr lvl="1"/>
            <a:r>
              <a:rPr lang="en-US" sz="2800" dirty="0"/>
              <a:t>Title IX Coordinator – Anna Kratky</a:t>
            </a:r>
          </a:p>
          <a:p>
            <a:pPr lvl="2"/>
            <a:r>
              <a:rPr lang="en-US" sz="2800" dirty="0">
                <a:hlinkClick r:id="rId2"/>
              </a:rPr>
              <a:t>Anna.Kratky@slu.edu</a:t>
            </a:r>
            <a:r>
              <a:rPr lang="en-US" sz="2800" dirty="0"/>
              <a:t> 314-580-8730</a:t>
            </a:r>
          </a:p>
          <a:p>
            <a:pPr lvl="1"/>
            <a:r>
              <a:rPr lang="en-US" sz="2800" dirty="0"/>
              <a:t>Office of Institutional Equity and Diversity </a:t>
            </a:r>
          </a:p>
          <a:p>
            <a:pPr lvl="1"/>
            <a:r>
              <a:rPr lang="en-US" sz="2800" dirty="0" err="1"/>
              <a:t>Dept</a:t>
            </a:r>
            <a:r>
              <a:rPr lang="en-US" sz="2800" dirty="0"/>
              <a:t> of Public Safety</a:t>
            </a:r>
          </a:p>
          <a:p>
            <a:pPr lvl="1"/>
            <a:r>
              <a:rPr lang="en-US" sz="2800" dirty="0"/>
              <a:t>Housing &amp; Residence Life</a:t>
            </a:r>
          </a:p>
          <a:p>
            <a:pPr lvl="1"/>
            <a:r>
              <a:rPr lang="en-US" sz="2800" dirty="0"/>
              <a:t>Dean of Students Office</a:t>
            </a:r>
          </a:p>
          <a:p>
            <a:pPr lvl="1"/>
            <a:r>
              <a:rPr lang="en-US" sz="2800" dirty="0"/>
              <a:t>Any SLU employee except confidential resources</a:t>
            </a:r>
          </a:p>
        </p:txBody>
      </p:sp>
      <p:sp>
        <p:nvSpPr>
          <p:cNvPr id="3" name="Slide Number Placeholder 2">
            <a:extLst>
              <a:ext uri="{FF2B5EF4-FFF2-40B4-BE49-F238E27FC236}">
                <a16:creationId xmlns:a16="http://schemas.microsoft.com/office/drawing/2014/main" id="{94F08C02-5DA2-4AA8-ADE5-C82761B17523}"/>
              </a:ext>
            </a:extLst>
          </p:cNvPr>
          <p:cNvSpPr>
            <a:spLocks noGrp="1"/>
          </p:cNvSpPr>
          <p:nvPr>
            <p:ph type="sldNum" idx="12"/>
          </p:nvPr>
        </p:nvSpPr>
        <p:spPr/>
        <p:txBody>
          <a:bodyPr/>
          <a:lstStyle/>
          <a:p>
            <a:fld id="{00000000-1234-1234-1234-123412341234}" type="slidenum">
              <a:rPr lang="uk-UA" smtClean="0"/>
              <a:pPr/>
              <a:t>94</a:t>
            </a:fld>
            <a:endParaRPr lang="uk-UA" dirty="0"/>
          </a:p>
        </p:txBody>
      </p:sp>
      <p:sp>
        <p:nvSpPr>
          <p:cNvPr id="4" name="Title 3">
            <a:extLst>
              <a:ext uri="{FF2B5EF4-FFF2-40B4-BE49-F238E27FC236}">
                <a16:creationId xmlns:a16="http://schemas.microsoft.com/office/drawing/2014/main" id="{97057199-3CBA-4478-B17D-57611535C55A}"/>
              </a:ext>
            </a:extLst>
          </p:cNvPr>
          <p:cNvSpPr>
            <a:spLocks noGrp="1"/>
          </p:cNvSpPr>
          <p:nvPr>
            <p:ph type="title"/>
          </p:nvPr>
        </p:nvSpPr>
        <p:spPr/>
        <p:txBody>
          <a:bodyPr/>
          <a:lstStyle/>
          <a:p>
            <a:r>
              <a:rPr lang="en-US" sz="3600" dirty="0"/>
              <a:t>HOW TO MAKE A TIX REPORT </a:t>
            </a:r>
          </a:p>
        </p:txBody>
      </p:sp>
    </p:spTree>
    <p:extLst>
      <p:ext uri="{BB962C8B-B14F-4D97-AF65-F5344CB8AC3E}">
        <p14:creationId xmlns:p14="http://schemas.microsoft.com/office/powerpoint/2010/main" val="19564216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D4B0350-5CF9-4E24-83BC-917F40DC6736}"/>
              </a:ext>
            </a:extLst>
          </p:cNvPr>
          <p:cNvSpPr>
            <a:spLocks noGrp="1"/>
          </p:cNvSpPr>
          <p:nvPr>
            <p:ph type="body" idx="1"/>
          </p:nvPr>
        </p:nvSpPr>
        <p:spPr/>
        <p:txBody>
          <a:bodyPr/>
          <a:lstStyle/>
          <a:p>
            <a:pPr lvl="1"/>
            <a:r>
              <a:rPr lang="en-US" sz="2800" dirty="0"/>
              <a:t>University Counseling Center</a:t>
            </a:r>
          </a:p>
          <a:p>
            <a:pPr lvl="1"/>
            <a:r>
              <a:rPr lang="en-US" sz="2800" dirty="0"/>
              <a:t>Medical Professionals</a:t>
            </a:r>
          </a:p>
          <a:p>
            <a:pPr lvl="2"/>
            <a:r>
              <a:rPr lang="en-US" sz="2800" dirty="0"/>
              <a:t>SLU Hospital</a:t>
            </a:r>
          </a:p>
          <a:p>
            <a:pPr lvl="2"/>
            <a:r>
              <a:rPr lang="en-US" sz="2800" dirty="0"/>
              <a:t>Student Health Center </a:t>
            </a:r>
          </a:p>
          <a:p>
            <a:pPr lvl="1"/>
            <a:r>
              <a:rPr lang="en-US" sz="2800" dirty="0"/>
              <a:t>Clergy/Ordained Ministers</a:t>
            </a:r>
          </a:p>
          <a:p>
            <a:pPr lvl="1"/>
            <a:r>
              <a:rPr lang="en-US" sz="2800" dirty="0"/>
              <a:t>Integrity Hotline</a:t>
            </a:r>
          </a:p>
        </p:txBody>
      </p:sp>
      <p:sp>
        <p:nvSpPr>
          <p:cNvPr id="3" name="Slide Number Placeholder 2">
            <a:extLst>
              <a:ext uri="{FF2B5EF4-FFF2-40B4-BE49-F238E27FC236}">
                <a16:creationId xmlns:a16="http://schemas.microsoft.com/office/drawing/2014/main" id="{94F08C02-5DA2-4AA8-ADE5-C82761B17523}"/>
              </a:ext>
            </a:extLst>
          </p:cNvPr>
          <p:cNvSpPr>
            <a:spLocks noGrp="1"/>
          </p:cNvSpPr>
          <p:nvPr>
            <p:ph type="sldNum" idx="12"/>
          </p:nvPr>
        </p:nvSpPr>
        <p:spPr/>
        <p:txBody>
          <a:bodyPr/>
          <a:lstStyle/>
          <a:p>
            <a:fld id="{00000000-1234-1234-1234-123412341234}" type="slidenum">
              <a:rPr lang="uk-UA" smtClean="0"/>
              <a:pPr/>
              <a:t>95</a:t>
            </a:fld>
            <a:endParaRPr lang="uk-UA" dirty="0"/>
          </a:p>
        </p:txBody>
      </p:sp>
      <p:sp>
        <p:nvSpPr>
          <p:cNvPr id="4" name="Title 3">
            <a:extLst>
              <a:ext uri="{FF2B5EF4-FFF2-40B4-BE49-F238E27FC236}">
                <a16:creationId xmlns:a16="http://schemas.microsoft.com/office/drawing/2014/main" id="{97057199-3CBA-4478-B17D-57611535C55A}"/>
              </a:ext>
            </a:extLst>
          </p:cNvPr>
          <p:cNvSpPr>
            <a:spLocks noGrp="1"/>
          </p:cNvSpPr>
          <p:nvPr>
            <p:ph type="title"/>
          </p:nvPr>
        </p:nvSpPr>
        <p:spPr/>
        <p:txBody>
          <a:bodyPr/>
          <a:lstStyle/>
          <a:p>
            <a:r>
              <a:rPr lang="en-US" sz="3600"/>
              <a:t>CONFIDENTIAL </a:t>
            </a:r>
            <a:r>
              <a:rPr lang="en-US" sz="3600" dirty="0"/>
              <a:t>RESOURCES </a:t>
            </a:r>
          </a:p>
        </p:txBody>
      </p:sp>
    </p:spTree>
    <p:extLst>
      <p:ext uri="{BB962C8B-B14F-4D97-AF65-F5344CB8AC3E}">
        <p14:creationId xmlns:p14="http://schemas.microsoft.com/office/powerpoint/2010/main" val="225905042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D4B0350-5CF9-4E24-83BC-917F40DC6736}"/>
              </a:ext>
            </a:extLst>
          </p:cNvPr>
          <p:cNvSpPr>
            <a:spLocks noGrp="1"/>
          </p:cNvSpPr>
          <p:nvPr>
            <p:ph type="body" idx="1"/>
          </p:nvPr>
        </p:nvSpPr>
        <p:spPr/>
        <p:txBody>
          <a:bodyPr/>
          <a:lstStyle/>
          <a:p>
            <a:pPr lvl="1"/>
            <a:r>
              <a:rPr lang="en-US" sz="2800" dirty="0"/>
              <a:t>FIRST PRIORITY REMAINS THE STUDENT. Listen. Support. Respond</a:t>
            </a:r>
          </a:p>
          <a:p>
            <a:pPr lvl="2"/>
            <a:r>
              <a:rPr lang="en-US" sz="2800" dirty="0"/>
              <a:t>Listen to the student </a:t>
            </a:r>
          </a:p>
          <a:p>
            <a:pPr lvl="2"/>
            <a:r>
              <a:rPr lang="en-US" sz="2800" dirty="0"/>
              <a:t>Let them know you are there to assist/support them</a:t>
            </a:r>
          </a:p>
          <a:p>
            <a:pPr lvl="3"/>
            <a:r>
              <a:rPr lang="en-US" sz="2800" dirty="0"/>
              <a:t>Offer immediate resources (medical, law enforcement, counseling, housing) and connect them with those resources if they request them</a:t>
            </a:r>
          </a:p>
          <a:p>
            <a:pPr lvl="1"/>
            <a:endParaRPr lang="en-US" sz="2800" dirty="0"/>
          </a:p>
        </p:txBody>
      </p:sp>
      <p:sp>
        <p:nvSpPr>
          <p:cNvPr id="3" name="Slide Number Placeholder 2">
            <a:extLst>
              <a:ext uri="{FF2B5EF4-FFF2-40B4-BE49-F238E27FC236}">
                <a16:creationId xmlns:a16="http://schemas.microsoft.com/office/drawing/2014/main" id="{94F08C02-5DA2-4AA8-ADE5-C82761B17523}"/>
              </a:ext>
            </a:extLst>
          </p:cNvPr>
          <p:cNvSpPr>
            <a:spLocks noGrp="1"/>
          </p:cNvSpPr>
          <p:nvPr>
            <p:ph type="sldNum" idx="12"/>
          </p:nvPr>
        </p:nvSpPr>
        <p:spPr/>
        <p:txBody>
          <a:bodyPr/>
          <a:lstStyle/>
          <a:p>
            <a:fld id="{00000000-1234-1234-1234-123412341234}" type="slidenum">
              <a:rPr lang="uk-UA" smtClean="0"/>
              <a:pPr/>
              <a:t>96</a:t>
            </a:fld>
            <a:endParaRPr lang="uk-UA" dirty="0"/>
          </a:p>
        </p:txBody>
      </p:sp>
      <p:sp>
        <p:nvSpPr>
          <p:cNvPr id="4" name="Title 3">
            <a:extLst>
              <a:ext uri="{FF2B5EF4-FFF2-40B4-BE49-F238E27FC236}">
                <a16:creationId xmlns:a16="http://schemas.microsoft.com/office/drawing/2014/main" id="{97057199-3CBA-4478-B17D-57611535C55A}"/>
              </a:ext>
            </a:extLst>
          </p:cNvPr>
          <p:cNvSpPr>
            <a:spLocks noGrp="1"/>
          </p:cNvSpPr>
          <p:nvPr>
            <p:ph type="title"/>
          </p:nvPr>
        </p:nvSpPr>
        <p:spPr/>
        <p:txBody>
          <a:bodyPr/>
          <a:lstStyle/>
          <a:p>
            <a:r>
              <a:rPr lang="en-US" sz="3600" dirty="0"/>
              <a:t>HOW TO RESPOND TO A REPORT</a:t>
            </a:r>
          </a:p>
        </p:txBody>
      </p:sp>
    </p:spTree>
    <p:extLst>
      <p:ext uri="{BB962C8B-B14F-4D97-AF65-F5344CB8AC3E}">
        <p14:creationId xmlns:p14="http://schemas.microsoft.com/office/powerpoint/2010/main" val="44316397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D4B0350-5CF9-4E24-83BC-917F40DC6736}"/>
              </a:ext>
            </a:extLst>
          </p:cNvPr>
          <p:cNvSpPr>
            <a:spLocks noGrp="1"/>
          </p:cNvSpPr>
          <p:nvPr>
            <p:ph type="body" idx="1"/>
          </p:nvPr>
        </p:nvSpPr>
        <p:spPr/>
        <p:txBody>
          <a:bodyPr/>
          <a:lstStyle/>
          <a:p>
            <a:pPr lvl="1"/>
            <a:r>
              <a:rPr lang="en-US" sz="2400" dirty="0"/>
              <a:t>Not an investigative interview;</a:t>
            </a:r>
          </a:p>
          <a:p>
            <a:pPr lvl="1"/>
            <a:r>
              <a:rPr lang="en-US" sz="2400" dirty="0"/>
              <a:t>Alert them that you will have to tell Title IX Coordinator;</a:t>
            </a:r>
          </a:p>
          <a:p>
            <a:pPr lvl="1"/>
            <a:r>
              <a:rPr lang="en-US" sz="2400" dirty="0"/>
              <a:t>Tell Anna by sending an email or calling within 24 hours. </a:t>
            </a:r>
          </a:p>
          <a:p>
            <a:pPr lvl="1"/>
            <a:r>
              <a:rPr lang="en-US" sz="2400" dirty="0"/>
              <a:t>Detail everything that the student shared, paying close attention to:</a:t>
            </a:r>
          </a:p>
          <a:p>
            <a:pPr lvl="2"/>
            <a:r>
              <a:rPr lang="en-US" sz="2400" dirty="0"/>
              <a:t>Where the incident occurred;</a:t>
            </a:r>
          </a:p>
          <a:p>
            <a:pPr lvl="2"/>
            <a:r>
              <a:rPr lang="en-US" sz="2400" dirty="0"/>
              <a:t>When the incident occurred ;</a:t>
            </a:r>
          </a:p>
          <a:p>
            <a:pPr lvl="2"/>
            <a:r>
              <a:rPr lang="en-US" sz="2400" dirty="0"/>
              <a:t>Name of accused person.</a:t>
            </a:r>
          </a:p>
        </p:txBody>
      </p:sp>
      <p:sp>
        <p:nvSpPr>
          <p:cNvPr id="3" name="Slide Number Placeholder 2">
            <a:extLst>
              <a:ext uri="{FF2B5EF4-FFF2-40B4-BE49-F238E27FC236}">
                <a16:creationId xmlns:a16="http://schemas.microsoft.com/office/drawing/2014/main" id="{94F08C02-5DA2-4AA8-ADE5-C82761B17523}"/>
              </a:ext>
            </a:extLst>
          </p:cNvPr>
          <p:cNvSpPr>
            <a:spLocks noGrp="1"/>
          </p:cNvSpPr>
          <p:nvPr>
            <p:ph type="sldNum" idx="12"/>
          </p:nvPr>
        </p:nvSpPr>
        <p:spPr/>
        <p:txBody>
          <a:bodyPr/>
          <a:lstStyle/>
          <a:p>
            <a:fld id="{00000000-1234-1234-1234-123412341234}" type="slidenum">
              <a:rPr lang="uk-UA" smtClean="0"/>
              <a:pPr/>
              <a:t>97</a:t>
            </a:fld>
            <a:endParaRPr lang="uk-UA" dirty="0"/>
          </a:p>
        </p:txBody>
      </p:sp>
      <p:sp>
        <p:nvSpPr>
          <p:cNvPr id="4" name="Title 3">
            <a:extLst>
              <a:ext uri="{FF2B5EF4-FFF2-40B4-BE49-F238E27FC236}">
                <a16:creationId xmlns:a16="http://schemas.microsoft.com/office/drawing/2014/main" id="{97057199-3CBA-4478-B17D-57611535C55A}"/>
              </a:ext>
            </a:extLst>
          </p:cNvPr>
          <p:cNvSpPr>
            <a:spLocks noGrp="1"/>
          </p:cNvSpPr>
          <p:nvPr>
            <p:ph type="title"/>
          </p:nvPr>
        </p:nvSpPr>
        <p:spPr>
          <a:xfrm>
            <a:off x="906005" y="483993"/>
            <a:ext cx="8161795" cy="1075600"/>
          </a:xfrm>
        </p:spPr>
        <p:txBody>
          <a:bodyPr/>
          <a:lstStyle/>
          <a:p>
            <a:r>
              <a:rPr lang="en-US" sz="3600" dirty="0"/>
              <a:t>HOW TO RESPOND TO A REPORT</a:t>
            </a:r>
          </a:p>
        </p:txBody>
      </p:sp>
    </p:spTree>
    <p:extLst>
      <p:ext uri="{BB962C8B-B14F-4D97-AF65-F5344CB8AC3E}">
        <p14:creationId xmlns:p14="http://schemas.microsoft.com/office/powerpoint/2010/main" val="279841481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D4B0350-5CF9-4E24-83BC-917F40DC6736}"/>
              </a:ext>
            </a:extLst>
          </p:cNvPr>
          <p:cNvSpPr>
            <a:spLocks noGrp="1"/>
          </p:cNvSpPr>
          <p:nvPr>
            <p:ph type="body" idx="1"/>
          </p:nvPr>
        </p:nvSpPr>
        <p:spPr/>
        <p:txBody>
          <a:bodyPr/>
          <a:lstStyle/>
          <a:p>
            <a:pPr marL="694093" lvl="1" indent="0">
              <a:buNone/>
            </a:pPr>
            <a:r>
              <a:rPr lang="en-US" sz="2000" dirty="0"/>
              <a:t>Examples of language:</a:t>
            </a:r>
          </a:p>
          <a:p>
            <a:pPr marL="1303541" lvl="2" indent="0">
              <a:buNone/>
            </a:pPr>
            <a:r>
              <a:rPr lang="en-US" sz="2000" dirty="0"/>
              <a:t>Appropriate – </a:t>
            </a:r>
          </a:p>
          <a:p>
            <a:pPr lvl="3"/>
            <a:r>
              <a:rPr lang="en-US" sz="2000" dirty="0"/>
              <a:t>“I am sorry you are going through this” </a:t>
            </a:r>
          </a:p>
          <a:p>
            <a:pPr lvl="3"/>
            <a:r>
              <a:rPr lang="en-US" sz="2000" dirty="0"/>
              <a:t>“I can see this is very difficult, I am here to help”</a:t>
            </a:r>
          </a:p>
          <a:p>
            <a:pPr lvl="3"/>
            <a:r>
              <a:rPr lang="en-US" sz="2000" dirty="0"/>
              <a:t>“SLU has a Title IX Coordinator who is going to be able to help you understand all your options and resources”</a:t>
            </a:r>
          </a:p>
          <a:p>
            <a:pPr lvl="3"/>
            <a:r>
              <a:rPr lang="en-US" sz="2000" dirty="0"/>
              <a:t>“You are not alone, we are here to help”</a:t>
            </a:r>
          </a:p>
          <a:p>
            <a:pPr marL="1303541" lvl="2" indent="0">
              <a:buNone/>
            </a:pPr>
            <a:r>
              <a:rPr lang="en-US" sz="2000" dirty="0"/>
              <a:t>Inappropriate – </a:t>
            </a:r>
          </a:p>
          <a:p>
            <a:pPr lvl="3"/>
            <a:r>
              <a:rPr lang="en-US" sz="2000" dirty="0"/>
              <a:t>“I believe you” (instead try “I am here to help”)</a:t>
            </a:r>
          </a:p>
          <a:p>
            <a:pPr lvl="3"/>
            <a:r>
              <a:rPr lang="en-US" sz="2000" dirty="0"/>
              <a:t>“SLU will hold this person accountable/kick them out” (that is up to the Grievance Process)</a:t>
            </a:r>
          </a:p>
          <a:p>
            <a:pPr marL="694093" lvl="1" indent="0">
              <a:buNone/>
            </a:pPr>
            <a:endParaRPr lang="en-US" sz="2800" dirty="0"/>
          </a:p>
        </p:txBody>
      </p:sp>
      <p:sp>
        <p:nvSpPr>
          <p:cNvPr id="3" name="Slide Number Placeholder 2">
            <a:extLst>
              <a:ext uri="{FF2B5EF4-FFF2-40B4-BE49-F238E27FC236}">
                <a16:creationId xmlns:a16="http://schemas.microsoft.com/office/drawing/2014/main" id="{94F08C02-5DA2-4AA8-ADE5-C82761B17523}"/>
              </a:ext>
            </a:extLst>
          </p:cNvPr>
          <p:cNvSpPr>
            <a:spLocks noGrp="1"/>
          </p:cNvSpPr>
          <p:nvPr>
            <p:ph type="sldNum" idx="12"/>
          </p:nvPr>
        </p:nvSpPr>
        <p:spPr/>
        <p:txBody>
          <a:bodyPr/>
          <a:lstStyle/>
          <a:p>
            <a:fld id="{00000000-1234-1234-1234-123412341234}" type="slidenum">
              <a:rPr lang="uk-UA" smtClean="0"/>
              <a:pPr/>
              <a:t>98</a:t>
            </a:fld>
            <a:endParaRPr lang="uk-UA" dirty="0"/>
          </a:p>
        </p:txBody>
      </p:sp>
      <p:sp>
        <p:nvSpPr>
          <p:cNvPr id="4" name="Title 3">
            <a:extLst>
              <a:ext uri="{FF2B5EF4-FFF2-40B4-BE49-F238E27FC236}">
                <a16:creationId xmlns:a16="http://schemas.microsoft.com/office/drawing/2014/main" id="{97057199-3CBA-4478-B17D-57611535C55A}"/>
              </a:ext>
            </a:extLst>
          </p:cNvPr>
          <p:cNvSpPr>
            <a:spLocks noGrp="1"/>
          </p:cNvSpPr>
          <p:nvPr>
            <p:ph type="title"/>
          </p:nvPr>
        </p:nvSpPr>
        <p:spPr>
          <a:xfrm>
            <a:off x="906005" y="483993"/>
            <a:ext cx="8161795" cy="1075600"/>
          </a:xfrm>
        </p:spPr>
        <p:txBody>
          <a:bodyPr/>
          <a:lstStyle/>
          <a:p>
            <a:r>
              <a:rPr lang="en-US" sz="3600" dirty="0"/>
              <a:t>HOW TO RESPOND TO A REPORT</a:t>
            </a:r>
          </a:p>
        </p:txBody>
      </p:sp>
    </p:spTree>
    <p:extLst>
      <p:ext uri="{BB962C8B-B14F-4D97-AF65-F5344CB8AC3E}">
        <p14:creationId xmlns:p14="http://schemas.microsoft.com/office/powerpoint/2010/main" val="282134067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40C035-A937-44AB-B81A-28BB1298F046}"/>
              </a:ext>
            </a:extLst>
          </p:cNvPr>
          <p:cNvSpPr>
            <a:spLocks noGrp="1"/>
          </p:cNvSpPr>
          <p:nvPr>
            <p:ph type="ctrTitle"/>
          </p:nvPr>
        </p:nvSpPr>
        <p:spPr/>
        <p:txBody>
          <a:bodyPr/>
          <a:lstStyle/>
          <a:p>
            <a:pPr algn="ctr"/>
            <a:r>
              <a:rPr lang="en-US" sz="4400" dirty="0"/>
              <a:t>Questions?</a:t>
            </a:r>
          </a:p>
        </p:txBody>
      </p:sp>
      <p:sp>
        <p:nvSpPr>
          <p:cNvPr id="3" name="Subtitle 2">
            <a:extLst>
              <a:ext uri="{FF2B5EF4-FFF2-40B4-BE49-F238E27FC236}">
                <a16:creationId xmlns:a16="http://schemas.microsoft.com/office/drawing/2014/main" id="{580EF834-49C2-4B23-95D4-1CEAA33F10E0}"/>
              </a:ext>
            </a:extLst>
          </p:cNvPr>
          <p:cNvSpPr>
            <a:spLocks noGrp="1"/>
          </p:cNvSpPr>
          <p:nvPr>
            <p:ph type="subTitle" idx="1"/>
          </p:nvPr>
        </p:nvSpPr>
        <p:spPr>
          <a:xfrm>
            <a:off x="1078993" y="3372936"/>
            <a:ext cx="7404608" cy="602400"/>
          </a:xfrm>
        </p:spPr>
        <p:txBody>
          <a:bodyPr/>
          <a:lstStyle/>
          <a:p>
            <a:endParaRPr lang="en-US"/>
          </a:p>
        </p:txBody>
      </p:sp>
    </p:spTree>
    <p:extLst>
      <p:ext uri="{BB962C8B-B14F-4D97-AF65-F5344CB8AC3E}">
        <p14:creationId xmlns:p14="http://schemas.microsoft.com/office/powerpoint/2010/main" val="4164067989"/>
      </p:ext>
    </p:extLst>
  </p:cSld>
  <p:clrMapOvr>
    <a:masterClrMapping/>
  </p:clrMapOvr>
</p:sld>
</file>

<file path=ppt/theme/theme1.xml><?xml version="1.0" encoding="utf-8"?>
<a:theme xmlns:a="http://schemas.openxmlformats.org/drawingml/2006/main" name="SLU Theme">
  <a:themeElements>
    <a:clrScheme name="SLU Color Theme">
      <a:dk1>
        <a:srgbClr val="000000"/>
      </a:dk1>
      <a:lt1>
        <a:srgbClr val="FFFFFF"/>
      </a:lt1>
      <a:dk2>
        <a:srgbClr val="003CA5"/>
      </a:dk2>
      <a:lt2>
        <a:srgbClr val="D7D7D5"/>
      </a:lt2>
      <a:accent1>
        <a:srgbClr val="5BC2E7"/>
      </a:accent1>
      <a:accent2>
        <a:srgbClr val="003B5C"/>
      </a:accent2>
      <a:accent3>
        <a:srgbClr val="795D3E"/>
      </a:accent3>
      <a:accent4>
        <a:srgbClr val="FFC72C"/>
      </a:accent4>
      <a:accent5>
        <a:srgbClr val="8FD6BD"/>
      </a:accent5>
      <a:accent6>
        <a:srgbClr val="ED8B00"/>
      </a:accent6>
      <a:hlink>
        <a:srgbClr val="27B7EC"/>
      </a:hlink>
      <a:folHlink>
        <a:srgbClr val="969798"/>
      </a:folHlink>
    </a:clrScheme>
    <a:fontScheme name="Century Gothic-Palatino Linotype">
      <a:majorFont>
        <a:latin typeface="Century Gothic" panose="020B0502020202020204"/>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panose="02040502050505030304"/>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LU Theme" id="{23A3967F-20A2-8D48-B34D-F502C06C008E}" vid="{DE37BFA9-F12D-5347-8801-1AD4458FFCD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1 6 " ? > < p r o p e r t i e s   x m l n s = " h t t p : / / w w w . i m a n a g e . c o m / w o r k / x m l s c h e m a " >  
     < d o c u m e n t i d > A c t i v e ! 8 4 2 7 1 1 . 1 < / d o c u m e n t i d >  
     < s e n d e r i d > K N A S H < / s e n d e r i d >  
     < s e n d e r e m a i l > K N A S H @ T U E T H K E E N E Y . C O M < / s e n d e r e m a i l >  
     < l a s t m o d i f i e d > 2 0 2 0 - 0 9 - 1 5 T 1 2 : 1 3 : 0 8 . 0 0 0 0 0 0 0 - 0 5 : 0 0 < / l a s t m o d i f i e d >  
     < d a t a b a s e > A c t i v e < / d a t a b a s e >  
 < / p r o p e r t i e s > 
</file>

<file path=customXml/itemProps1.xml><?xml version="1.0" encoding="utf-8"?>
<ds:datastoreItem xmlns:ds="http://schemas.openxmlformats.org/officeDocument/2006/customXml" ds:itemID="{E498A13B-7B1F-40A8-BD68-E5D4E87DE24C}">
  <ds:schemaRefs>
    <ds:schemaRef ds:uri="http://www.imanage.com/work/xmlschema"/>
  </ds:schemaRefs>
</ds:datastoreItem>
</file>

<file path=docProps/app.xml><?xml version="1.0" encoding="utf-8"?>
<Properties xmlns="http://schemas.openxmlformats.org/officeDocument/2006/extended-properties" xmlns:vt="http://schemas.openxmlformats.org/officeDocument/2006/docPropsVTypes">
  <Template>SLU Theme</Template>
  <TotalTime>16695</TotalTime>
  <Words>5928</Words>
  <Application>Microsoft Office PowerPoint</Application>
  <PresentationFormat>Custom</PresentationFormat>
  <Paragraphs>499</Paragraphs>
  <Slides>100</Slides>
  <Notes>23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100</vt:i4>
      </vt:variant>
    </vt:vector>
  </HeadingPairs>
  <TitlesOfParts>
    <vt:vector size="109" baseType="lpstr">
      <vt:lpstr>Arial</vt:lpstr>
      <vt:lpstr>Barlow</vt:lpstr>
      <vt:lpstr>Calibri</vt:lpstr>
      <vt:lpstr>Century Gothic</vt:lpstr>
      <vt:lpstr>Liberation Serif</vt:lpstr>
      <vt:lpstr>Palatino Linotype</vt:lpstr>
      <vt:lpstr>Times New Roman</vt:lpstr>
      <vt:lpstr>Wingdings</vt:lpstr>
      <vt:lpstr>SLU Theme</vt:lpstr>
      <vt:lpstr>Annual Title IX Training 2023-2024</vt:lpstr>
      <vt:lpstr>Why are we here?</vt:lpstr>
      <vt:lpstr>Role in the Title IX Sexual Harassment Policy</vt:lpstr>
      <vt:lpstr>Agenda</vt:lpstr>
      <vt:lpstr>INTRODUCTIONS </vt:lpstr>
      <vt:lpstr>Status of Title IX Sexual Harassment Policy (TIX Policy) </vt:lpstr>
      <vt:lpstr>Overview/Reminders of 2020 Regulations</vt:lpstr>
      <vt:lpstr>Overview/Reminders of 2020 Regulations</vt:lpstr>
      <vt:lpstr>Scope of the TIX Policy</vt:lpstr>
      <vt:lpstr>Scope of the TIX Policy</vt:lpstr>
      <vt:lpstr>Scope of the TIX Policy </vt:lpstr>
      <vt:lpstr>Scope of the TIX Policy </vt:lpstr>
      <vt:lpstr>Scope of the Grievance Process</vt:lpstr>
      <vt:lpstr>Scope of the Grievance Process</vt:lpstr>
      <vt:lpstr>Scope of the Grievance Process</vt:lpstr>
      <vt:lpstr>Scope of the Grievance Process</vt:lpstr>
      <vt:lpstr>Prohibited Conduct</vt:lpstr>
      <vt:lpstr>Sexual Harassment</vt:lpstr>
      <vt:lpstr>Sexual Harassment</vt:lpstr>
      <vt:lpstr>Sexual Assault</vt:lpstr>
      <vt:lpstr>Sexual Assault</vt:lpstr>
      <vt:lpstr>Sexual Assault</vt:lpstr>
      <vt:lpstr>Sexual Assault</vt:lpstr>
      <vt:lpstr>Stalking</vt:lpstr>
      <vt:lpstr>Dating Violence</vt:lpstr>
      <vt:lpstr>Domestic Violence</vt:lpstr>
      <vt:lpstr>Retaliation</vt:lpstr>
      <vt:lpstr>Other Definitions</vt:lpstr>
      <vt:lpstr>Complainant and Respondent</vt:lpstr>
      <vt:lpstr>Effective Consent</vt:lpstr>
      <vt:lpstr>Effective Consent</vt:lpstr>
      <vt:lpstr>Effective Consent</vt:lpstr>
      <vt:lpstr>PowerPoint Presentation</vt:lpstr>
      <vt:lpstr>Effective Consent</vt:lpstr>
      <vt:lpstr>Effective Consent</vt:lpstr>
      <vt:lpstr>Incapacitation and Effective Consent</vt:lpstr>
      <vt:lpstr>Signs of Incapacitation</vt:lpstr>
      <vt:lpstr>Incapacitation and Effective Consent</vt:lpstr>
      <vt:lpstr>Force/Coercion and Effective Consent</vt:lpstr>
      <vt:lpstr>Serving Impartially</vt:lpstr>
      <vt:lpstr>Serving Impartially </vt:lpstr>
      <vt:lpstr>Serving Impartially </vt:lpstr>
      <vt:lpstr>The Grievance Process</vt:lpstr>
      <vt:lpstr>Overarching Principles</vt:lpstr>
      <vt:lpstr>Overarching Principles</vt:lpstr>
      <vt:lpstr>Formal Complaint</vt:lpstr>
      <vt:lpstr>Formal Complaint</vt:lpstr>
      <vt:lpstr>Formal Complaint</vt:lpstr>
      <vt:lpstr>Formal Complaint</vt:lpstr>
      <vt:lpstr>Notice</vt:lpstr>
      <vt:lpstr>Notice </vt:lpstr>
      <vt:lpstr>Notice </vt:lpstr>
      <vt:lpstr>Advisor</vt:lpstr>
      <vt:lpstr>Right to an Advisor</vt:lpstr>
      <vt:lpstr>Right to an Advisor</vt:lpstr>
      <vt:lpstr>Role of an Advisor</vt:lpstr>
      <vt:lpstr>Role of an Advisor</vt:lpstr>
      <vt:lpstr>Timeframe</vt:lpstr>
      <vt:lpstr>Investigation</vt:lpstr>
      <vt:lpstr>Investigation</vt:lpstr>
      <vt:lpstr>Investigation</vt:lpstr>
      <vt:lpstr>Investigation</vt:lpstr>
      <vt:lpstr>Investigation – Privileged Records</vt:lpstr>
      <vt:lpstr>Investigation – the Report</vt:lpstr>
      <vt:lpstr>Investigation – the Report – Chance to Review</vt:lpstr>
      <vt:lpstr>Hearing</vt:lpstr>
      <vt:lpstr>Hearing</vt:lpstr>
      <vt:lpstr>Hearing Chair</vt:lpstr>
      <vt:lpstr>Hearing Chair</vt:lpstr>
      <vt:lpstr>Rules of Decorum</vt:lpstr>
      <vt:lpstr>Hearing Chair</vt:lpstr>
      <vt:lpstr>Hearing</vt:lpstr>
      <vt:lpstr>Hearing – Complainant’s testimony</vt:lpstr>
      <vt:lpstr>Hearing – Respondent’s testimony</vt:lpstr>
      <vt:lpstr>Hearing</vt:lpstr>
      <vt:lpstr>Reminder of 2021 Revision to the TIX Policy </vt:lpstr>
      <vt:lpstr>Implications of 2021 Policy Change</vt:lpstr>
      <vt:lpstr>Implications of this Policy Change</vt:lpstr>
      <vt:lpstr>Hearing </vt:lpstr>
      <vt:lpstr>Hearing</vt:lpstr>
      <vt:lpstr>Relevance Determinations</vt:lpstr>
      <vt:lpstr>Relevance</vt:lpstr>
      <vt:lpstr>Relevance</vt:lpstr>
      <vt:lpstr>Written Determination</vt:lpstr>
      <vt:lpstr>Written Determination of Responsibility</vt:lpstr>
      <vt:lpstr>Sanctions</vt:lpstr>
      <vt:lpstr>Sanctions</vt:lpstr>
      <vt:lpstr>Appeals</vt:lpstr>
      <vt:lpstr>Appeals</vt:lpstr>
      <vt:lpstr>Appeals</vt:lpstr>
      <vt:lpstr>Appeals</vt:lpstr>
      <vt:lpstr>Responsible Employee Reminders</vt:lpstr>
      <vt:lpstr>SUPPORTIVE MEASURES &amp; RESOURCES</vt:lpstr>
      <vt:lpstr>HOW TO MAKE A TIX REPORT </vt:lpstr>
      <vt:lpstr>CONFIDENTIAL RESOURCES </vt:lpstr>
      <vt:lpstr>HOW TO RESPOND TO A REPORT</vt:lpstr>
      <vt:lpstr>HOW TO RESPOND TO A REPORT</vt:lpstr>
      <vt:lpstr>HOW TO RESPOND TO A REPORT</vt:lpstr>
      <vt:lpstr>Questions?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Jeff Fowler</dc:creator>
  <cp:lastModifiedBy>Robin Schneider</cp:lastModifiedBy>
  <cp:revision>51</cp:revision>
  <cp:lastPrinted>2022-09-22T13:38:04Z</cp:lastPrinted>
  <dcterms:created xsi:type="dcterms:W3CDTF">2020-01-29T15:26:54Z</dcterms:created>
  <dcterms:modified xsi:type="dcterms:W3CDTF">2023-10-10T19:47:06Z</dcterms:modified>
</cp:coreProperties>
</file>